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Default Extension="wdp" ContentType="image/vnd.ms-photo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38"/>
  </p:notesMasterIdLst>
  <p:sldIdLst>
    <p:sldId id="469" r:id="rId2"/>
    <p:sldId id="324" r:id="rId3"/>
    <p:sldId id="326" r:id="rId4"/>
    <p:sldId id="348" r:id="rId5"/>
    <p:sldId id="349" r:id="rId6"/>
    <p:sldId id="328" r:id="rId7"/>
    <p:sldId id="468" r:id="rId8"/>
    <p:sldId id="382" r:id="rId9"/>
    <p:sldId id="261" r:id="rId10"/>
    <p:sldId id="353" r:id="rId11"/>
    <p:sldId id="532" r:id="rId12"/>
    <p:sldId id="288" r:id="rId13"/>
    <p:sldId id="394" r:id="rId14"/>
    <p:sldId id="399" r:id="rId15"/>
    <p:sldId id="397" r:id="rId16"/>
    <p:sldId id="472" r:id="rId17"/>
    <p:sldId id="354" r:id="rId18"/>
    <p:sldId id="355" r:id="rId19"/>
    <p:sldId id="356" r:id="rId20"/>
    <p:sldId id="351" r:id="rId21"/>
    <p:sldId id="330" r:id="rId22"/>
    <p:sldId id="385" r:id="rId23"/>
    <p:sldId id="401" r:id="rId24"/>
    <p:sldId id="418" r:id="rId25"/>
    <p:sldId id="420" r:id="rId26"/>
    <p:sldId id="478" r:id="rId27"/>
    <p:sldId id="465" r:id="rId28"/>
    <p:sldId id="423" r:id="rId29"/>
    <p:sldId id="421" r:id="rId30"/>
    <p:sldId id="424" r:id="rId31"/>
    <p:sldId id="524" r:id="rId32"/>
    <p:sldId id="466" r:id="rId33"/>
    <p:sldId id="392" r:id="rId34"/>
    <p:sldId id="467" r:id="rId35"/>
    <p:sldId id="531" r:id="rId36"/>
    <p:sldId id="448" r:id="rId37"/>
  </p:sldIdLst>
  <p:sldSz cx="6858000" cy="9902825"/>
  <p:notesSz cx="6888163" cy="100203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7FD9D"/>
    <a:srgbClr val="FFFFCC"/>
    <a:srgbClr val="1BCCFF"/>
    <a:srgbClr val="3FD0FF"/>
    <a:srgbClr val="C0FFF8"/>
    <a:srgbClr val="FDF731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7797" autoAdjust="0"/>
    <p:restoredTop sz="94660"/>
  </p:normalViewPr>
  <p:slideViewPr>
    <p:cSldViewPr snapToGrid="0">
      <p:cViewPr>
        <p:scale>
          <a:sx n="110" d="100"/>
          <a:sy n="110" d="100"/>
        </p:scale>
        <p:origin x="-3040" y="-192"/>
      </p:cViewPr>
      <p:guideLst>
        <p:guide orient="horz" pos="3119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738" cy="502739"/>
          </a:xfrm>
          <a:prstGeom prst="rect">
            <a:avLst/>
          </a:prstGeom>
        </p:spPr>
        <p:txBody>
          <a:bodyPr vert="horz" lIns="89153" tIns="44577" rIns="89153" bIns="4457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524" y="0"/>
            <a:ext cx="2984738" cy="502739"/>
          </a:xfrm>
          <a:prstGeom prst="rect">
            <a:avLst/>
          </a:prstGeom>
        </p:spPr>
        <p:txBody>
          <a:bodyPr vert="horz" lIns="89153" tIns="44577" rIns="89153" bIns="44577" rtlCol="0"/>
          <a:lstStyle>
            <a:lvl1pPr algn="r">
              <a:defRPr sz="1200"/>
            </a:lvl1pPr>
          </a:lstStyle>
          <a:p>
            <a:fld id="{B25F93F1-D337-477A-B98A-83DE47DDB92A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415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53" tIns="44577" rIns="89153" bIns="4457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786" y="4822120"/>
            <a:ext cx="5510284" cy="3945371"/>
          </a:xfrm>
          <a:prstGeom prst="rect">
            <a:avLst/>
          </a:prstGeom>
        </p:spPr>
        <p:txBody>
          <a:bodyPr vert="horz" lIns="89153" tIns="44577" rIns="89153" bIns="44577" rtlCol="0"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517251"/>
            <a:ext cx="2984738" cy="502738"/>
          </a:xfrm>
          <a:prstGeom prst="rect">
            <a:avLst/>
          </a:prstGeom>
        </p:spPr>
        <p:txBody>
          <a:bodyPr vert="horz" lIns="89153" tIns="44577" rIns="89153" bIns="4457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524" y="9517251"/>
            <a:ext cx="2984738" cy="502738"/>
          </a:xfrm>
          <a:prstGeom prst="rect">
            <a:avLst/>
          </a:prstGeom>
        </p:spPr>
        <p:txBody>
          <a:bodyPr vert="horz" lIns="89153" tIns="44577" rIns="89153" bIns="44577" rtlCol="0" anchor="b"/>
          <a:lstStyle>
            <a:lvl1pPr algn="r">
              <a:defRPr sz="1200"/>
            </a:lvl1pPr>
          </a:lstStyle>
          <a:p>
            <a:fld id="{1F2EF2D7-A99A-4AC5-BC01-384F23EAC7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00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39975" cy="3382962"/>
          </a:xfrm>
        </p:spPr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066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39975" cy="3382962"/>
          </a:xfrm>
        </p:spPr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6611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39975" cy="3382962"/>
          </a:xfrm>
        </p:spPr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9650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39975" cy="3382962"/>
          </a:xfrm>
        </p:spPr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855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39975" cy="3382962"/>
          </a:xfrm>
        </p:spPr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371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39975" cy="3382962"/>
          </a:xfrm>
        </p:spPr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257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39975" cy="3382962"/>
          </a:xfrm>
        </p:spPr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25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EF2D7-A99A-4AC5-BC01-384F23EAC7CE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542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EF2D7-A99A-4AC5-BC01-384F23EAC7CE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6288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39975" cy="3382962"/>
          </a:xfrm>
        </p:spPr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656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39975" cy="3382962"/>
          </a:xfrm>
        </p:spPr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986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57250" y="1620798"/>
            <a:ext cx="5143500" cy="344792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57250" y="5201683"/>
            <a:ext cx="5143500" cy="23910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dirty="0" smtClean="0"/>
              <a:t>マスタ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71488" y="527275"/>
            <a:ext cx="5915025" cy="8392843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916" y="2469023"/>
            <a:ext cx="5915025" cy="411962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67916" y="6627618"/>
            <a:ext cx="5915025" cy="216641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71488" y="2636375"/>
            <a:ext cx="2914650" cy="6283743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71863" y="2636375"/>
            <a:ext cx="2914650" cy="6283743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2381" y="527275"/>
            <a:ext cx="5915025" cy="1914238"/>
          </a:xfrm>
        </p:spPr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72381" y="2427758"/>
            <a:ext cx="2901255" cy="11898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72381" y="3617565"/>
            <a:ext cx="2901255" cy="5320893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71863" y="2427758"/>
            <a:ext cx="2915543" cy="11898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71863" y="3617565"/>
            <a:ext cx="2915543" cy="5320893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2381" y="660240"/>
            <a:ext cx="2211883" cy="231084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915543" y="1425935"/>
            <a:ext cx="3471863" cy="70379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72381" y="2971080"/>
            <a:ext cx="2211883" cy="550429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07756" y="527275"/>
            <a:ext cx="1478756" cy="8392843"/>
          </a:xfrm>
        </p:spPr>
        <p:txBody>
          <a:bodyPr vert="eaVert"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71488" y="527275"/>
            <a:ext cx="4350544" cy="8392843"/>
          </a:xfrm>
        </p:spPr>
        <p:txBody>
          <a:bodyPr vert="eaVert"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71488" y="527275"/>
            <a:ext cx="5915025" cy="191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71488" y="2636375"/>
            <a:ext cx="5915025" cy="6283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71488" y="9179170"/>
            <a:ext cx="1543050" cy="527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725A-28AD-45F8-B362-09C8E353BCD4}" type="datetimeFigureOut">
              <a:rPr kumimoji="1" lang="ja-JP" altLang="en-US" smtClean="0"/>
              <a:pPr/>
              <a:t>20.3.30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271713" y="9179170"/>
            <a:ext cx="2314575" cy="527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843463" y="9179170"/>
            <a:ext cx="1543050" cy="527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8928E-AA9A-4D89-BC1F-A2C05AB4BD9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プレースホルダ 4" descr="【ワークシート1裏】セルフ (1)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21995" y="1408430"/>
            <a:ext cx="5998845" cy="5354320"/>
          </a:xfrm>
          <a:prstGeom prst="rect">
            <a:avLst/>
          </a:prstGeom>
        </p:spPr>
      </p:pic>
      <p:sp>
        <p:nvSpPr>
          <p:cNvPr id="10" name="テキストボックス 9"/>
          <p:cNvSpPr txBox="1"/>
          <p:nvPr/>
        </p:nvSpPr>
        <p:spPr>
          <a:xfrm>
            <a:off x="1239520" y="2139950"/>
            <a:ext cx="5220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本教材は、子どもたちが美術館を訪問し鑑賞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する活動を支援するものとして企画されています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0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endParaRPr lang="en-US" altLang="ja-JP" sz="10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鑑賞活動では、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子どもたちの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想像力を高め、感性を豊かに育むとともに、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コミュニケーション力</a:t>
            </a:r>
            <a:endParaRPr lang="en-US" altLang="ja-JP" dirty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の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向上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が期待できます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。</a:t>
            </a: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174625">
              <a:lnSpc>
                <a:spcPct val="150000"/>
              </a:lnSpc>
            </a:pP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★ コミュニケーション力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・作品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鑑賞を通した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思考力、感受性</a:t>
            </a: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・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人に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伝える行為を通した言語能力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</a:p>
        </p:txBody>
      </p:sp>
      <p:sp>
        <p:nvSpPr>
          <p:cNvPr id="3" name="テキストボックス 2"/>
          <p:cNvSpPr txBox="1"/>
          <p:nvPr/>
        </p:nvSpPr>
        <p:spPr>
          <a:xfrm>
            <a:off x="661395" y="324308"/>
            <a:ext cx="5810250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spc="-15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ようこそ</a:t>
            </a:r>
            <a:endParaRPr lang="ja-JP" altLang="en-US" sz="2800" b="1" spc="-150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</p:txBody>
      </p:sp>
      <p:pic>
        <p:nvPicPr>
          <p:cNvPr id="2" name="図形 1" descr="ロゴ大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0375" y="259715"/>
            <a:ext cx="1317625" cy="890905"/>
          </a:xfrm>
          <a:prstGeom prst="rect">
            <a:avLst/>
          </a:prstGeom>
        </p:spPr>
      </p:pic>
      <p:pic>
        <p:nvPicPr>
          <p:cNvPr id="6" name="図形 5" descr="かんだくん全身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0000">
            <a:off x="5246370" y="4843145"/>
            <a:ext cx="1287145" cy="1287145"/>
          </a:xfrm>
          <a:prstGeom prst="rect">
            <a:avLst/>
          </a:prstGeom>
        </p:spPr>
      </p:pic>
      <p:sp>
        <p:nvSpPr>
          <p:cNvPr id="7" name="テキストボックス 6"/>
          <p:cNvSpPr txBox="1"/>
          <p:nvPr/>
        </p:nvSpPr>
        <p:spPr>
          <a:xfrm>
            <a:off x="1676401" y="6887209"/>
            <a:ext cx="5044440" cy="247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5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本教材では、「アート」とは何かを問い</a:t>
            </a: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、</a:t>
            </a:r>
            <a:endParaRPr lang="ja-JP" altLang="en-US" sz="15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★「</a:t>
            </a:r>
            <a:r>
              <a:rPr lang="ja-JP" altLang="en-US" sz="15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アート」を作る人はどのような人</a:t>
            </a: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なのか？</a:t>
            </a:r>
            <a:endParaRPr lang="ja-JP" altLang="en-US" sz="15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★「アート」</a:t>
            </a:r>
            <a:r>
              <a:rPr lang="ja-JP" altLang="en-US" sz="15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を収集・</a:t>
            </a: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保存</a:t>
            </a:r>
            <a:r>
              <a:rPr lang="ja-JP" altLang="en-US" sz="15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・</a:t>
            </a: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展示する美術館とは</a:t>
            </a:r>
            <a:endParaRPr lang="en-US" altLang="ja-JP" sz="1500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15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</a:t>
            </a: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どのような場所なのか？</a:t>
            </a:r>
            <a:endParaRPr lang="ja-JP" altLang="en-US" sz="15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★「</a:t>
            </a:r>
            <a:r>
              <a:rPr lang="ja-JP" altLang="en-US" sz="15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アート」から私たちはどのような</a:t>
            </a: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メッセージ</a:t>
            </a:r>
          </a:p>
          <a:p>
            <a:pPr>
              <a:lnSpc>
                <a:spcPct val="150000"/>
              </a:lnSpc>
            </a:pP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　</a:t>
            </a:r>
            <a:r>
              <a:rPr lang="ja-JP" altLang="en-US" sz="15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を受け取るのか</a:t>
            </a: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？</a:t>
            </a:r>
            <a:endParaRPr lang="ja-JP" altLang="en-US" sz="15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5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　</a:t>
            </a: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と</a:t>
            </a:r>
            <a:r>
              <a:rPr lang="ja-JP" altLang="en-US" sz="15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いった問いをもと</a:t>
            </a:r>
            <a:r>
              <a:rPr lang="ja-JP" altLang="en-US" sz="15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に構成しています。</a:t>
            </a:r>
            <a:endParaRPr lang="ja-JP" altLang="en-US" sz="1500" dirty="0"/>
          </a:p>
        </p:txBody>
      </p:sp>
      <p:pic>
        <p:nvPicPr>
          <p:cNvPr id="8" name="図形 7" descr="かんがえ～るちゃん全身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645" y="8155940"/>
            <a:ext cx="1283335" cy="128333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899859" y="346080"/>
            <a:ext cx="4331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spc="-15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『</a:t>
            </a:r>
            <a:r>
              <a:rPr lang="ja-JP" altLang="en-US" sz="2800" b="1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アート</a:t>
            </a:r>
            <a:r>
              <a:rPr lang="ja-JP" altLang="en-US" sz="2800" b="1" spc="-15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と </a:t>
            </a:r>
            <a:r>
              <a:rPr lang="ja-JP" altLang="en-US" sz="2800" b="1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ともだち</a:t>
            </a:r>
            <a:r>
              <a:rPr lang="ja-JP" altLang="en-US" sz="2800" b="1" spc="-150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』 </a:t>
            </a:r>
            <a:endParaRPr lang="ja-JP" altLang="en-US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楕円 4"/>
          <p:cNvSpPr/>
          <p:nvPr/>
        </p:nvSpPr>
        <p:spPr>
          <a:xfrm rot="19744488">
            <a:off x="4612339" y="2319900"/>
            <a:ext cx="1934845" cy="2336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708298" y="4884644"/>
            <a:ext cx="1934845" cy="2336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楕円 6"/>
          <p:cNvSpPr/>
          <p:nvPr/>
        </p:nvSpPr>
        <p:spPr>
          <a:xfrm rot="3303277">
            <a:off x="1570571" y="1943494"/>
            <a:ext cx="1934845" cy="2336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楕円 7"/>
          <p:cNvSpPr/>
          <p:nvPr/>
        </p:nvSpPr>
        <p:spPr>
          <a:xfrm rot="5400000">
            <a:off x="2741295" y="6644005"/>
            <a:ext cx="1934845" cy="2336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楕円 8"/>
          <p:cNvSpPr/>
          <p:nvPr/>
        </p:nvSpPr>
        <p:spPr>
          <a:xfrm rot="922834">
            <a:off x="4682424" y="5118104"/>
            <a:ext cx="2075988" cy="2336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600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400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オリジナル</a:t>
            </a:r>
            <a:r>
              <a:rPr kumimoji="1" lang="ja-JP" altLang="en-US" sz="1400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？</a:t>
            </a:r>
            <a:endParaRPr kumimoji="1" lang="en-US" altLang="ja-JP" sz="1400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400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メッセージがあるもの？</a:t>
            </a:r>
            <a:endParaRPr kumimoji="1" lang="en-US" altLang="ja-JP" sz="1400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400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個性が</a:t>
            </a:r>
            <a:r>
              <a:rPr kumimoji="1" lang="ja-JP" altLang="en-US" sz="1400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あるのも</a:t>
            </a:r>
            <a:r>
              <a:rPr kumimoji="1" lang="ja-JP" altLang="en-US" sz="1400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？</a:t>
            </a:r>
            <a:endParaRPr kumimoji="1" lang="en-US" altLang="ja-JP" sz="1400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400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kumimoji="1" lang="en-US" altLang="ja-JP" sz="1400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400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どうしてか</a:t>
            </a:r>
            <a:r>
              <a:rPr kumimoji="1" lang="ja-JP" altLang="en-US" sz="1400" dirty="0" err="1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</a:t>
            </a:r>
            <a:r>
              <a:rPr kumimoji="1" lang="ja-JP" altLang="en-US" sz="1400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？</a:t>
            </a:r>
          </a:p>
          <a:p>
            <a:pPr algn="ctr"/>
            <a:endParaRPr lang="ja-JP" altLang="en-US" dirty="0"/>
          </a:p>
        </p:txBody>
      </p:sp>
      <p:sp>
        <p:nvSpPr>
          <p:cNvPr id="19" name="五角形 18"/>
          <p:cNvSpPr/>
          <p:nvPr/>
        </p:nvSpPr>
        <p:spPr>
          <a:xfrm rot="780000">
            <a:off x="2558732" y="3728895"/>
            <a:ext cx="2412900" cy="2403243"/>
          </a:xfrm>
          <a:prstGeom prst="pent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テキストボックス 6"/>
          <p:cNvSpPr txBox="1"/>
          <p:nvPr/>
        </p:nvSpPr>
        <p:spPr>
          <a:xfrm>
            <a:off x="664336" y="663397"/>
            <a:ext cx="605396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アート</a:t>
            </a:r>
            <a:r>
              <a:rPr lang="ja-JP" altLang="en-US" sz="2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って何だろう</a:t>
            </a:r>
            <a:r>
              <a:rPr lang="ja-JP" altLang="en-US" sz="2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？シート</a:t>
            </a:r>
            <a:endParaRPr lang="en-US" altLang="ja-JP" sz="2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lang="ja-JP" altLang="en-US" sz="2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lang="ja-JP" altLang="en-US" sz="2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の使い方のポイント　　</a:t>
            </a:r>
            <a:endParaRPr lang="ja-JP" altLang="en-US" sz="2400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15" name="テキストボックス 17"/>
          <p:cNvSpPr txBox="1"/>
          <p:nvPr/>
        </p:nvSpPr>
        <p:spPr>
          <a:xfrm>
            <a:off x="664336" y="2305901"/>
            <a:ext cx="45466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子ども</a:t>
            </a:r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たちの『問』を引き出そう</a:t>
            </a:r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！</a:t>
            </a:r>
            <a:endParaRPr lang="en-US" altLang="ja-JP" sz="1600" dirty="0" smtClean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（声掛け</a:t>
            </a:r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）アートって人が作ったものだねー！</a:t>
            </a:r>
            <a:endParaRPr lang="ja-JP" altLang="en-US" sz="1600" dirty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17" name="テキストボックス 20"/>
          <p:cNvSpPr txBox="1"/>
          <p:nvPr/>
        </p:nvSpPr>
        <p:spPr>
          <a:xfrm>
            <a:off x="664336" y="1746213"/>
            <a:ext cx="3056764" cy="338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子ども</a:t>
            </a:r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たちが遊べるアレンジ。</a:t>
            </a:r>
          </a:p>
        </p:txBody>
      </p:sp>
      <p:sp>
        <p:nvSpPr>
          <p:cNvPr id="18" name="テキストボックス 21"/>
          <p:cNvSpPr txBox="1"/>
          <p:nvPr/>
        </p:nvSpPr>
        <p:spPr>
          <a:xfrm>
            <a:off x="664335" y="6587539"/>
            <a:ext cx="264790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先生</a:t>
            </a:r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のやり方、工夫で！</a:t>
            </a:r>
          </a:p>
          <a:p>
            <a:pPr algn="ctr"/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   手</a:t>
            </a:r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を動かして・・</a:t>
            </a:r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・</a:t>
            </a:r>
            <a:endParaRPr lang="en-US" altLang="ja-JP" sz="1600" dirty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 algn="ctr"/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話し合って</a:t>
            </a:r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・・・</a:t>
            </a:r>
          </a:p>
        </p:txBody>
      </p:sp>
      <p:sp>
        <p:nvSpPr>
          <p:cNvPr id="21" name="テキストボックス 22"/>
          <p:cNvSpPr txBox="1"/>
          <p:nvPr/>
        </p:nvSpPr>
        <p:spPr>
          <a:xfrm>
            <a:off x="664335" y="5131921"/>
            <a:ext cx="388716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（声掛け）こんな</a:t>
            </a:r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ものもアートかな？</a:t>
            </a:r>
          </a:p>
        </p:txBody>
      </p:sp>
      <p:sp>
        <p:nvSpPr>
          <p:cNvPr id="23" name="テキストボックス 22"/>
          <p:cNvSpPr txBox="1"/>
          <p:nvPr/>
        </p:nvSpPr>
        <p:spPr>
          <a:xfrm>
            <a:off x="3080918" y="7299596"/>
            <a:ext cx="375938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（声掛け）こんな</a:t>
            </a:r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ものもアートかな？</a:t>
            </a:r>
          </a:p>
        </p:txBody>
      </p:sp>
      <p:sp>
        <p:nvSpPr>
          <p:cNvPr id="25" name="テキストボックス 22"/>
          <p:cNvSpPr txBox="1"/>
          <p:nvPr/>
        </p:nvSpPr>
        <p:spPr>
          <a:xfrm>
            <a:off x="664336" y="3857611"/>
            <a:ext cx="388716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“</a:t>
            </a:r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アートって何だろう？</a:t>
            </a:r>
            <a:r>
              <a:rPr lang="en-US" altLang="ja-JP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”</a:t>
            </a:r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回答例として</a:t>
            </a:r>
            <a:endParaRPr lang="en-US" altLang="ja-JP" sz="1600" dirty="0" smtClean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・大切なモノ。</a:t>
            </a:r>
            <a:endParaRPr lang="en-US" altLang="ja-JP" sz="1600" dirty="0" smtClean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・きれいなもの、こと。</a:t>
            </a:r>
            <a:endParaRPr lang="en-US" altLang="ja-JP" sz="1600" dirty="0" smtClean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・人に「素晴らしい」と思わせるもの。</a:t>
            </a:r>
            <a:endParaRPr lang="ja-JP" altLang="en-US" sz="1600" dirty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26" name="テキストボックス 22"/>
          <p:cNvSpPr txBox="1"/>
          <p:nvPr/>
        </p:nvSpPr>
        <p:spPr>
          <a:xfrm>
            <a:off x="3820641" y="1746385"/>
            <a:ext cx="289766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「正解」を求めるのではなく</a:t>
            </a:r>
            <a:endParaRPr lang="ja-JP" altLang="en-US" sz="1600" dirty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10" name="曲折矢印 9"/>
          <p:cNvSpPr/>
          <p:nvPr/>
        </p:nvSpPr>
        <p:spPr>
          <a:xfrm rot="10800000" flipH="1">
            <a:off x="547748" y="7848599"/>
            <a:ext cx="1281052" cy="1259401"/>
          </a:xfrm>
          <a:prstGeom prst="bentArrow">
            <a:avLst>
              <a:gd name="adj1" fmla="val 25000"/>
              <a:gd name="adj2" fmla="val 23780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37804" y="8911276"/>
            <a:ext cx="454262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0070C0"/>
                </a:solidFill>
              </a:rPr>
              <a:t>最終的に、</a:t>
            </a:r>
            <a:r>
              <a:rPr kumimoji="1" lang="ja-JP" altLang="en-US" dirty="0">
                <a:solidFill>
                  <a:srgbClr val="0070C0"/>
                </a:solidFill>
              </a:rPr>
              <a:t>子どもたちが</a:t>
            </a:r>
            <a:r>
              <a:rPr kumimoji="1" lang="en-US" altLang="ja-JP" dirty="0" smtClean="0">
                <a:solidFill>
                  <a:srgbClr val="0070C0"/>
                </a:solidFill>
              </a:rPr>
              <a:t>『</a:t>
            </a:r>
            <a:r>
              <a:rPr kumimoji="1" lang="ja-JP" altLang="en-US" dirty="0" smtClean="0">
                <a:solidFill>
                  <a:srgbClr val="0070C0"/>
                </a:solidFill>
              </a:rPr>
              <a:t>美術館には「アート」があるらしい</a:t>
            </a:r>
            <a:r>
              <a:rPr kumimoji="1" lang="en-US" altLang="ja-JP" dirty="0" smtClean="0">
                <a:solidFill>
                  <a:srgbClr val="0070C0"/>
                </a:solidFill>
              </a:rPr>
              <a:t>』</a:t>
            </a:r>
            <a:r>
              <a:rPr kumimoji="1" lang="ja-JP" altLang="en-US" dirty="0" err="1" smtClean="0">
                <a:solidFill>
                  <a:srgbClr val="0070C0"/>
                </a:solidFill>
              </a:rPr>
              <a:t>と了</a:t>
            </a:r>
            <a:r>
              <a:rPr kumimoji="1" lang="ja-JP" altLang="en-US" dirty="0" smtClean="0">
                <a:solidFill>
                  <a:srgbClr val="0070C0"/>
                </a:solidFill>
              </a:rPr>
              <a:t>解してくれると</a:t>
            </a:r>
            <a:r>
              <a:rPr kumimoji="1" lang="en-US" altLang="ja-JP" dirty="0" smtClean="0">
                <a:solidFill>
                  <a:srgbClr val="0070C0"/>
                </a:solidFill>
              </a:rPr>
              <a:t>OK</a:t>
            </a:r>
            <a:r>
              <a:rPr kumimoji="1" lang="ja-JP" altLang="en-US" dirty="0" err="1" smtClean="0">
                <a:solidFill>
                  <a:srgbClr val="0070C0"/>
                </a:solidFill>
              </a:rPr>
              <a:t>。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2" name="テキストボックス 20"/>
          <p:cNvSpPr txBox="1"/>
          <p:nvPr/>
        </p:nvSpPr>
        <p:spPr>
          <a:xfrm>
            <a:off x="664336" y="3082062"/>
            <a:ext cx="55654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子ども</a:t>
            </a:r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たちの自由な意見で「みんなのアート」を挙げてみよう！</a:t>
            </a:r>
          </a:p>
        </p:txBody>
      </p:sp>
      <p:sp>
        <p:nvSpPr>
          <p:cNvPr id="33" name="テキストボックス 22"/>
          <p:cNvSpPr txBox="1"/>
          <p:nvPr/>
        </p:nvSpPr>
        <p:spPr>
          <a:xfrm>
            <a:off x="664335" y="5669474"/>
            <a:ext cx="236949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価値をどこに置くか？</a:t>
            </a:r>
            <a:endParaRPr lang="en-US" altLang="ja-JP" sz="1600" dirty="0" smtClean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 algn="ctr"/>
            <a:r>
              <a:rPr lang="ja-JP" altLang="en-US" sz="1600" dirty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</a:t>
            </a:r>
            <a:r>
              <a:rPr lang="ja-JP" altLang="en-US" sz="1600" dirty="0" smtClean="0">
                <a:solidFill>
                  <a:srgbClr val="0070C0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</a:t>
            </a:r>
            <a:endParaRPr lang="ja-JP" altLang="en-US" sz="1600" dirty="0">
              <a:solidFill>
                <a:srgbClr val="0070C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064963" y="8363429"/>
            <a:ext cx="37135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</a:rPr>
              <a:t>アート</a:t>
            </a:r>
            <a:r>
              <a:rPr kumimoji="1" lang="ja-JP" altLang="en-US" dirty="0" smtClean="0">
                <a:solidFill>
                  <a:srgbClr val="0070C0"/>
                </a:solidFill>
              </a:rPr>
              <a:t>を考えることのきっかけとなる。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ボックス 2"/>
          <p:cNvSpPr txBox="1"/>
          <p:nvPr/>
        </p:nvSpPr>
        <p:spPr>
          <a:xfrm>
            <a:off x="977265" y="2902903"/>
            <a:ext cx="541147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いす　　　本　　　　地図　　　タオル</a:t>
            </a:r>
            <a:endParaRPr lang="en-US" altLang="ja-JP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           絵画　　　写真　　　ヤカン　　　　部屋</a:t>
            </a: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　　</a:t>
            </a: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車　　　　障子　　　　　絵本　　　　畳</a:t>
            </a: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        コミック　　　　編み物　　　　　寺・神社　</a:t>
            </a: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　　　　</a:t>
            </a: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彫刻　　　 　　鎧        　　音楽ビデオ　</a:t>
            </a: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　　　　　</a:t>
            </a: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　     ネックレス　　　　　　壁画　　　　　　靴　　　　　　　　</a:t>
            </a: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花瓶　　　　コート　　　バイク　　　モザイク</a:t>
            </a: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     時計　　スケッチ　　スマートフォン　　湯呑</a:t>
            </a:r>
            <a:endParaRPr lang="en-US" altLang="ja-JP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新聞　　　　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ミュージアム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　　　　ピザ窯</a:t>
            </a: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               ケーキ　　　　　観覧車　　　　　船</a:t>
            </a: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宇宙船　　　　　ガラス　　　　ロケット　　　</a:t>
            </a: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　　　      　電車　　　  　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刀　　     　サバ缶 </a:t>
            </a: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910590" y="259715"/>
            <a:ext cx="5947410" cy="890905"/>
            <a:chOff x="1434" y="157"/>
            <a:chExt cx="9366" cy="1403"/>
          </a:xfrm>
        </p:grpSpPr>
        <p:sp>
          <p:nvSpPr>
            <p:cNvPr id="6" name="テキストボックス 5"/>
            <p:cNvSpPr txBox="1"/>
            <p:nvPr/>
          </p:nvSpPr>
          <p:spPr>
            <a:xfrm>
              <a:off x="1434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アートって何だろう？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7" name="図形 6" descr="ロゴ大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11" name="角丸四角形 10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テキストボックス 5"/>
          <p:cNvSpPr txBox="1"/>
          <p:nvPr/>
        </p:nvSpPr>
        <p:spPr>
          <a:xfrm>
            <a:off x="888365" y="1960031"/>
            <a:ext cx="5810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あなたが、アートと思うものに○を付けてみよう</a:t>
            </a:r>
            <a:r>
              <a:rPr lang="en-US" altLang="ja-JP" sz="14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!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（いくつでも）</a:t>
            </a:r>
            <a:endParaRPr lang="ja-JP" altLang="en-US" sz="14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63378" y="3373072"/>
            <a:ext cx="53191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かい が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29337" y="3892690"/>
            <a:ext cx="59693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しょうじ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32054" y="5024067"/>
            <a:ext cx="59693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よろい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68277" y="5557467"/>
            <a:ext cx="59693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へきが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52651" y="6101670"/>
            <a:ext cx="59693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かびん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764347" y="6632733"/>
            <a:ext cx="59693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ゆのみ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80439" y="7750333"/>
            <a:ext cx="83454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かんらんしゃ</a:t>
            </a:r>
            <a:endParaRPr kumimoji="1" lang="ja-JP" altLang="en-US" sz="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585D543-F85C-412A-BFAF-FC38E8032DC3}"/>
              </a:ext>
            </a:extLst>
          </p:cNvPr>
          <p:cNvSpPr txBox="1"/>
          <p:nvPr/>
        </p:nvSpPr>
        <p:spPr>
          <a:xfrm>
            <a:off x="953760" y="5024067"/>
            <a:ext cx="850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ちょうこく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57C1132-6D15-4BB9-BBBF-B7E20229DA90}"/>
              </a:ext>
            </a:extLst>
          </p:cNvPr>
          <p:cNvSpPr txBox="1"/>
          <p:nvPr/>
        </p:nvSpPr>
        <p:spPr>
          <a:xfrm>
            <a:off x="5048250" y="3892690"/>
            <a:ext cx="571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たたみ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6DB59FD-77FF-429C-80EC-73A863F7C6C2}"/>
              </a:ext>
            </a:extLst>
          </p:cNvPr>
          <p:cNvSpPr txBox="1"/>
          <p:nvPr/>
        </p:nvSpPr>
        <p:spPr>
          <a:xfrm>
            <a:off x="3498550" y="4474866"/>
            <a:ext cx="2949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あ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6EC131D-D609-4528-A836-CB079765BBEF}"/>
              </a:ext>
            </a:extLst>
          </p:cNvPr>
          <p:cNvSpPr txBox="1"/>
          <p:nvPr/>
        </p:nvSpPr>
        <p:spPr>
          <a:xfrm>
            <a:off x="3861005" y="4474866"/>
            <a:ext cx="392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もの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2DD9002-807F-4D03-8B20-23C3C50D3301}"/>
              </a:ext>
            </a:extLst>
          </p:cNvPr>
          <p:cNvSpPr txBox="1"/>
          <p:nvPr/>
        </p:nvSpPr>
        <p:spPr>
          <a:xfrm>
            <a:off x="4603085" y="5545922"/>
            <a:ext cx="392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くつ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475C7A3-6C1A-42A3-B085-4FBC47925DB8}"/>
              </a:ext>
            </a:extLst>
          </p:cNvPr>
          <p:cNvSpPr txBox="1"/>
          <p:nvPr/>
        </p:nvSpPr>
        <p:spPr>
          <a:xfrm>
            <a:off x="5120733" y="7205366"/>
            <a:ext cx="392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がま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8E8461D-4D24-4B3A-939E-A95F0C3C6CEA}"/>
              </a:ext>
            </a:extLst>
          </p:cNvPr>
          <p:cNvSpPr txBox="1"/>
          <p:nvPr/>
        </p:nvSpPr>
        <p:spPr>
          <a:xfrm>
            <a:off x="5515841" y="8869066"/>
            <a:ext cx="392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かん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mc="http://schemas.openxmlformats.org/markup-compatibility/2006" xmlns:mv="urn:schemas-microsoft-com:mac:vml"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507DF78-B495-4917-83CD-5B4C6B2271C1}"/>
              </a:ext>
            </a:extLst>
          </p:cNvPr>
          <p:cNvSpPr txBox="1"/>
          <p:nvPr/>
        </p:nvSpPr>
        <p:spPr>
          <a:xfrm>
            <a:off x="1004709" y="8310266"/>
            <a:ext cx="850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うちゅうせん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26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703580" y="2314937"/>
            <a:ext cx="5612553" cy="38543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テキストボックス 4"/>
          <p:cNvSpPr txBox="1"/>
          <p:nvPr/>
        </p:nvSpPr>
        <p:spPr>
          <a:xfrm>
            <a:off x="910590" y="1786770"/>
            <a:ext cx="4906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</a:rPr>
              <a:t>イラストや図などで描いてみよう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！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“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しり</a:t>
            </a:r>
            <a:r>
              <a:rPr lang="ja-JP" altLang="en-US" sz="1400" dirty="0" err="1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まな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シート</a:t>
            </a:r>
            <a:r>
              <a:rPr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”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の</a:t>
            </a:r>
            <a:r>
              <a:rPr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『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知りたい</a:t>
            </a:r>
            <a:r>
              <a:rPr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!』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を参考にしてみよう。</a:t>
            </a:r>
            <a:endParaRPr lang="ja-JP" altLang="en-US" sz="14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endParaRPr lang="ja-JP" altLang="en-US" sz="14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7" name="テキストボックス 6"/>
          <p:cNvSpPr txBox="1"/>
          <p:nvPr/>
        </p:nvSpPr>
        <p:spPr>
          <a:xfrm>
            <a:off x="910590" y="6494498"/>
            <a:ext cx="4398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アイデアを言葉で書いてみよう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</a:rPr>
              <a:t>！</a:t>
            </a:r>
          </a:p>
        </p:txBody>
      </p:sp>
      <p:cxnSp>
        <p:nvCxnSpPr>
          <p:cNvPr id="8" name="直線コネクタ 7"/>
          <p:cNvCxnSpPr/>
          <p:nvPr/>
        </p:nvCxnSpPr>
        <p:spPr>
          <a:xfrm>
            <a:off x="715010" y="7045080"/>
            <a:ext cx="5602663" cy="1381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715010" y="7530855"/>
            <a:ext cx="5602663" cy="60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03580" y="8481060"/>
            <a:ext cx="5614093" cy="484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703580" y="8015995"/>
            <a:ext cx="5614093" cy="578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717550" y="8950036"/>
            <a:ext cx="5600123" cy="1020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976630" y="259715"/>
            <a:ext cx="5881370" cy="1000125"/>
            <a:chOff x="1538" y="157"/>
            <a:chExt cx="9262" cy="1575"/>
          </a:xfrm>
        </p:grpSpPr>
        <p:sp>
          <p:nvSpPr>
            <p:cNvPr id="11" name="テキストボックス 10"/>
            <p:cNvSpPr txBox="1"/>
            <p:nvPr/>
          </p:nvSpPr>
          <p:spPr>
            <a:xfrm>
              <a:off x="1538" y="229"/>
              <a:ext cx="9150" cy="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美術館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に行ったとき</a:t>
              </a:r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、</a:t>
              </a:r>
              <a:endParaRPr lang="en-US" altLang="ja-JP" sz="2800" b="1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endParaRPr>
            </a:p>
            <a:p>
              <a:r>
                <a:rPr lang="ja-JP" altLang="en-US" sz="2800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　      </a:t>
              </a:r>
              <a:r>
                <a:rPr lang="ja-JP" altLang="en-US" sz="2400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・</a:t>
              </a:r>
              <a:r>
                <a:rPr lang="ja-JP" altLang="en-US" sz="2400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・・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してみたい！</a:t>
              </a:r>
            </a:p>
          </p:txBody>
        </p:sp>
        <p:pic>
          <p:nvPicPr>
            <p:cNvPr id="16" name="図形 1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20" name="角丸四角形 19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64076" y="1714892"/>
            <a:ext cx="72499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HG丸ｺﾞｼｯｸM-PRO" panose="020F0400000000000000" charset="-128"/>
                <a:ea typeface="HG丸ｺﾞｼｯｸM-PRO" panose="020F0400000000000000" charset="-128"/>
              </a:rPr>
              <a:t>か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75373" y="1927882"/>
            <a:ext cx="72499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さんこう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25623" y="268152"/>
            <a:ext cx="108961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び　　じゅつ　 かん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09198" y="6432241"/>
            <a:ext cx="72499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こと </a:t>
            </a:r>
            <a:r>
              <a:rPr kumimoji="1" lang="ja-JP" altLang="en-US" sz="7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ば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/>
          <p:cNvGrpSpPr/>
          <p:nvPr/>
        </p:nvGrpSpPr>
        <p:grpSpPr>
          <a:xfrm>
            <a:off x="965573" y="3372606"/>
            <a:ext cx="5709353" cy="3317240"/>
            <a:chOff x="1217644" y="3500950"/>
            <a:chExt cx="6024621" cy="3318268"/>
          </a:xfrm>
        </p:grpSpPr>
        <p:sp>
          <p:nvSpPr>
            <p:cNvPr id="25" name="正方形/長方形 24"/>
            <p:cNvSpPr/>
            <p:nvPr/>
          </p:nvSpPr>
          <p:spPr>
            <a:xfrm>
              <a:off x="1217644" y="6134476"/>
              <a:ext cx="6024616" cy="68474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0">
                  <a:schemeClr val="accent3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842393" y="3989416"/>
              <a:ext cx="2849093" cy="2355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台形 21"/>
            <p:cNvSpPr/>
            <p:nvPr/>
          </p:nvSpPr>
          <p:spPr>
            <a:xfrm rot="16200000">
              <a:off x="4835197" y="4382569"/>
              <a:ext cx="3257381" cy="1556755"/>
            </a:xfrm>
            <a:custGeom>
              <a:avLst/>
              <a:gdLst>
                <a:gd name="connsiteX0" fmla="*/ 0 w 2864485"/>
                <a:gd name="connsiteY0" fmla="*/ 1445895 h 1445895"/>
                <a:gd name="connsiteX1" fmla="*/ 248347 w 2864485"/>
                <a:gd name="connsiteY1" fmla="*/ 0 h 1445895"/>
                <a:gd name="connsiteX2" fmla="*/ 2616138 w 2864485"/>
                <a:gd name="connsiteY2" fmla="*/ 0 h 1445895"/>
                <a:gd name="connsiteX3" fmla="*/ 2864485 w 2864485"/>
                <a:gd name="connsiteY3" fmla="*/ 1445895 h 1445895"/>
                <a:gd name="connsiteX4" fmla="*/ 0 w 2864485"/>
                <a:gd name="connsiteY4" fmla="*/ 1445895 h 1445895"/>
                <a:gd name="connsiteX0-1" fmla="*/ 0 w 3071314"/>
                <a:gd name="connsiteY0-2" fmla="*/ 1445895 h 1445895"/>
                <a:gd name="connsiteX1-3" fmla="*/ 248347 w 3071314"/>
                <a:gd name="connsiteY1-4" fmla="*/ 0 h 1445895"/>
                <a:gd name="connsiteX2-5" fmla="*/ 2616138 w 3071314"/>
                <a:gd name="connsiteY2-6" fmla="*/ 0 h 1445895"/>
                <a:gd name="connsiteX3-7" fmla="*/ 3071314 w 3071314"/>
                <a:gd name="connsiteY3-8" fmla="*/ 1445895 h 1445895"/>
                <a:gd name="connsiteX4-9" fmla="*/ 0 w 3071314"/>
                <a:gd name="connsiteY4-10" fmla="*/ 1445895 h 1445895"/>
                <a:gd name="connsiteX0-11" fmla="*/ 0 w 3256372"/>
                <a:gd name="connsiteY0-12" fmla="*/ 1467670 h 1467670"/>
                <a:gd name="connsiteX1-13" fmla="*/ 433405 w 3256372"/>
                <a:gd name="connsiteY1-14" fmla="*/ 0 h 1467670"/>
                <a:gd name="connsiteX2-15" fmla="*/ 2801196 w 3256372"/>
                <a:gd name="connsiteY2-16" fmla="*/ 0 h 1467670"/>
                <a:gd name="connsiteX3-17" fmla="*/ 3256372 w 3256372"/>
                <a:gd name="connsiteY3-18" fmla="*/ 1445895 h 1467670"/>
                <a:gd name="connsiteX4-19" fmla="*/ 0 w 3256372"/>
                <a:gd name="connsiteY4-20" fmla="*/ 1467670 h 1467670"/>
                <a:gd name="connsiteX0-21" fmla="*/ 0 w 3256372"/>
                <a:gd name="connsiteY0-22" fmla="*/ 1467670 h 1467670"/>
                <a:gd name="connsiteX1-23" fmla="*/ 448645 w 3256372"/>
                <a:gd name="connsiteY1-24" fmla="*/ 0 h 1467670"/>
                <a:gd name="connsiteX2-25" fmla="*/ 2801196 w 3256372"/>
                <a:gd name="connsiteY2-26" fmla="*/ 0 h 1467670"/>
                <a:gd name="connsiteX3-27" fmla="*/ 3256372 w 3256372"/>
                <a:gd name="connsiteY3-28" fmla="*/ 1445895 h 1467670"/>
                <a:gd name="connsiteX4-29" fmla="*/ 0 w 3256372"/>
                <a:gd name="connsiteY4-30" fmla="*/ 1467670 h 1467670"/>
                <a:gd name="connsiteX0-31" fmla="*/ 0 w 3256372"/>
                <a:gd name="connsiteY0-32" fmla="*/ 1475290 h 1475290"/>
                <a:gd name="connsiteX1-33" fmla="*/ 448645 w 3256372"/>
                <a:gd name="connsiteY1-34" fmla="*/ 7620 h 1475290"/>
                <a:gd name="connsiteX2-35" fmla="*/ 2801196 w 3256372"/>
                <a:gd name="connsiteY2-36" fmla="*/ 0 h 1475290"/>
                <a:gd name="connsiteX3-37" fmla="*/ 3256372 w 3256372"/>
                <a:gd name="connsiteY3-38" fmla="*/ 1453515 h 1475290"/>
                <a:gd name="connsiteX4-39" fmla="*/ 0 w 3256372"/>
                <a:gd name="connsiteY4-40" fmla="*/ 1475290 h 147529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6372" h="1475290">
                  <a:moveTo>
                    <a:pt x="0" y="1475290"/>
                  </a:moveTo>
                  <a:lnTo>
                    <a:pt x="448645" y="7620"/>
                  </a:lnTo>
                  <a:lnTo>
                    <a:pt x="2801196" y="0"/>
                  </a:lnTo>
                  <a:lnTo>
                    <a:pt x="3256372" y="1453515"/>
                  </a:lnTo>
                  <a:lnTo>
                    <a:pt x="0" y="147529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台形 22"/>
            <p:cNvSpPr/>
            <p:nvPr/>
          </p:nvSpPr>
          <p:spPr>
            <a:xfrm rot="16200000" flipV="1">
              <a:off x="374212" y="4344383"/>
              <a:ext cx="3307671" cy="1620805"/>
            </a:xfrm>
            <a:custGeom>
              <a:avLst/>
              <a:gdLst>
                <a:gd name="connsiteX0" fmla="*/ 0 w 3317532"/>
                <a:gd name="connsiteY0" fmla="*/ 1636891 h 1636891"/>
                <a:gd name="connsiteX1" fmla="*/ 475042 w 3317532"/>
                <a:gd name="connsiteY1" fmla="*/ 0 h 1636891"/>
                <a:gd name="connsiteX2" fmla="*/ 2842490 w 3317532"/>
                <a:gd name="connsiteY2" fmla="*/ 0 h 1636891"/>
                <a:gd name="connsiteX3" fmla="*/ 3317532 w 3317532"/>
                <a:gd name="connsiteY3" fmla="*/ 1636891 h 1636891"/>
                <a:gd name="connsiteX4" fmla="*/ 0 w 3317532"/>
                <a:gd name="connsiteY4" fmla="*/ 1636891 h 1636891"/>
                <a:gd name="connsiteX0-1" fmla="*/ 0 w 3306646"/>
                <a:gd name="connsiteY0-2" fmla="*/ 1626005 h 1636891"/>
                <a:gd name="connsiteX1-3" fmla="*/ 464156 w 3306646"/>
                <a:gd name="connsiteY1-4" fmla="*/ 0 h 1636891"/>
                <a:gd name="connsiteX2-5" fmla="*/ 2831604 w 3306646"/>
                <a:gd name="connsiteY2-6" fmla="*/ 0 h 1636891"/>
                <a:gd name="connsiteX3-7" fmla="*/ 3306646 w 3306646"/>
                <a:gd name="connsiteY3-8" fmla="*/ 1636891 h 1636891"/>
                <a:gd name="connsiteX4-9" fmla="*/ 0 w 3306646"/>
                <a:gd name="connsiteY4-10" fmla="*/ 1626005 h 1636891"/>
                <a:gd name="connsiteX0-11" fmla="*/ 0 w 3306646"/>
                <a:gd name="connsiteY0-12" fmla="*/ 1633603 h 1644489"/>
                <a:gd name="connsiteX1-13" fmla="*/ 464156 w 3306646"/>
                <a:gd name="connsiteY1-14" fmla="*/ 7598 h 1644489"/>
                <a:gd name="connsiteX2-15" fmla="*/ 2808744 w 3306646"/>
                <a:gd name="connsiteY2-16" fmla="*/ 0 h 1644489"/>
                <a:gd name="connsiteX3-17" fmla="*/ 3306646 w 3306646"/>
                <a:gd name="connsiteY3-18" fmla="*/ 1644489 h 1644489"/>
                <a:gd name="connsiteX4-19" fmla="*/ 0 w 3306646"/>
                <a:gd name="connsiteY4-20" fmla="*/ 1633603 h 1644489"/>
                <a:gd name="connsiteX0-21" fmla="*/ 0 w 3306646"/>
                <a:gd name="connsiteY0-22" fmla="*/ 1626005 h 1636891"/>
                <a:gd name="connsiteX1-23" fmla="*/ 464156 w 3306646"/>
                <a:gd name="connsiteY1-24" fmla="*/ 0 h 1636891"/>
                <a:gd name="connsiteX2-25" fmla="*/ 2823984 w 3306646"/>
                <a:gd name="connsiteY2-26" fmla="*/ 0 h 1636891"/>
                <a:gd name="connsiteX3-27" fmla="*/ 3306646 w 3306646"/>
                <a:gd name="connsiteY3-28" fmla="*/ 1636891 h 1636891"/>
                <a:gd name="connsiteX4-29" fmla="*/ 0 w 3306646"/>
                <a:gd name="connsiteY4-30" fmla="*/ 1626005 h 1636891"/>
                <a:gd name="connsiteX0-31" fmla="*/ 0 w 3306646"/>
                <a:gd name="connsiteY0-32" fmla="*/ 1632772 h 1636891"/>
                <a:gd name="connsiteX1-33" fmla="*/ 464156 w 3306646"/>
                <a:gd name="connsiteY1-34" fmla="*/ 0 h 1636891"/>
                <a:gd name="connsiteX2-35" fmla="*/ 2823984 w 3306646"/>
                <a:gd name="connsiteY2-36" fmla="*/ 0 h 1636891"/>
                <a:gd name="connsiteX3-37" fmla="*/ 3306646 w 3306646"/>
                <a:gd name="connsiteY3-38" fmla="*/ 1636891 h 1636891"/>
                <a:gd name="connsiteX4-39" fmla="*/ 0 w 3306646"/>
                <a:gd name="connsiteY4-40" fmla="*/ 1632772 h 16368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06646" h="1636891">
                  <a:moveTo>
                    <a:pt x="0" y="1632772"/>
                  </a:moveTo>
                  <a:lnTo>
                    <a:pt x="464156" y="0"/>
                  </a:lnTo>
                  <a:lnTo>
                    <a:pt x="2823984" y="0"/>
                  </a:lnTo>
                  <a:lnTo>
                    <a:pt x="3306646" y="1636891"/>
                  </a:lnTo>
                  <a:lnTo>
                    <a:pt x="0" y="163277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正方形/長方形 35"/>
          <p:cNvSpPr/>
          <p:nvPr/>
        </p:nvSpPr>
        <p:spPr>
          <a:xfrm>
            <a:off x="1585065" y="7980680"/>
            <a:ext cx="1563328" cy="9930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4758711" y="7995920"/>
            <a:ext cx="1563328" cy="9930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976630" y="243889"/>
            <a:ext cx="5881370" cy="2662913"/>
            <a:chOff x="976630" y="243889"/>
            <a:chExt cx="5881370" cy="2662913"/>
          </a:xfrm>
        </p:grpSpPr>
        <p:sp>
          <p:nvSpPr>
            <p:cNvPr id="3" name="テキストボックス 2"/>
            <p:cNvSpPr txBox="1"/>
            <p:nvPr/>
          </p:nvSpPr>
          <p:spPr>
            <a:xfrm>
              <a:off x="984370" y="1983472"/>
              <a:ext cx="56905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latin typeface="HG丸ｺﾞｼｯｸM-PRO" panose="020F0400000000000000" charset="-128"/>
                  <a:ea typeface="HG丸ｺﾞｼｯｸM-PRO" panose="020F0400000000000000" charset="-128"/>
                </a:rPr>
                <a:t>絵画、彫刻、デザインや工芸、メディア芸術など</a:t>
              </a:r>
              <a:r>
                <a:rPr lang="ja-JP" altLang="en-US" sz="14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、あなたの好みの</a:t>
              </a:r>
              <a:endParaRPr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  <a:p>
              <a:r>
                <a:rPr lang="ja-JP" altLang="en-US" sz="600" dirty="0">
                  <a:latin typeface="HG丸ｺﾞｼｯｸM-PRO" panose="020F0400000000000000" charset="-128"/>
                  <a:ea typeface="HG丸ｺﾞｼｯｸM-PRO" panose="020F0400000000000000" charset="-128"/>
                </a:rPr>
                <a:t>　</a:t>
              </a:r>
              <a:endParaRPr lang="en-US" altLang="ja-JP" sz="600" dirty="0" smtClean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  <a:p>
              <a:r>
                <a:rPr lang="ja-JP" altLang="en-US" sz="14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美術館を想像し、そのお部屋をスケッチ</a:t>
              </a:r>
              <a:r>
                <a:rPr lang="ja-JP" altLang="en-US" sz="1400" dirty="0">
                  <a:latin typeface="HG丸ｺﾞｼｯｸM-PRO" panose="020F0400000000000000" charset="-128"/>
                  <a:ea typeface="HG丸ｺﾞｼｯｸM-PRO" panose="020F0400000000000000" charset="-128"/>
                </a:rPr>
                <a:t>してみよう！また、その</a:t>
              </a:r>
              <a:r>
                <a:rPr lang="ja-JP" altLang="en-US" sz="14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作</a:t>
              </a:r>
              <a:endParaRPr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  <a:p>
              <a:r>
                <a:rPr lang="ja-JP" altLang="en-US" sz="6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　</a:t>
              </a:r>
              <a:endParaRPr lang="en-US" altLang="ja-JP" sz="600" dirty="0" smtClean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  <a:p>
              <a:r>
                <a:rPr lang="ja-JP" altLang="en-US" sz="14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品</a:t>
              </a:r>
              <a:r>
                <a:rPr lang="ja-JP" altLang="en-US" sz="1400" dirty="0">
                  <a:latin typeface="HG丸ｺﾞｼｯｸM-PRO" panose="020F0400000000000000" charset="-128"/>
                  <a:ea typeface="HG丸ｺﾞｼｯｸM-PRO" panose="020F0400000000000000" charset="-128"/>
                </a:rPr>
                <a:t>の</a:t>
              </a:r>
              <a:r>
                <a:rPr lang="ja-JP" altLang="en-US" sz="14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タイトルも</a:t>
              </a:r>
              <a:r>
                <a:rPr lang="ja-JP" altLang="en-US" sz="1400" dirty="0">
                  <a:latin typeface="HG丸ｺﾞｼｯｸM-PRO" panose="020F0400000000000000" charset="-128"/>
                  <a:ea typeface="HG丸ｺﾞｼｯｸM-PRO" panose="020F0400000000000000" charset="-128"/>
                </a:rPr>
                <a:t>考えて</a:t>
              </a:r>
              <a:r>
                <a:rPr lang="ja-JP" altLang="en-US" sz="14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みよう</a:t>
              </a:r>
              <a:r>
                <a:rPr lang="ja-JP" altLang="en-US" sz="1400" dirty="0">
                  <a:latin typeface="HG丸ｺﾞｼｯｸM-PRO" panose="020F0400000000000000" charset="-128"/>
                  <a:ea typeface="HG丸ｺﾞｼｯｸM-PRO" panose="020F0400000000000000" charset="-128"/>
                </a:rPr>
                <a:t>。</a:t>
              </a:r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976630" y="259715"/>
              <a:ext cx="5881370" cy="1000125"/>
              <a:chOff x="1538" y="157"/>
              <a:chExt cx="9262" cy="1575"/>
            </a:xfrm>
          </p:grpSpPr>
          <p:sp>
            <p:nvSpPr>
              <p:cNvPr id="7" name="テキストボックス 6"/>
              <p:cNvSpPr txBox="1"/>
              <p:nvPr/>
            </p:nvSpPr>
            <p:spPr>
              <a:xfrm>
                <a:off x="1538" y="229"/>
                <a:ext cx="9150" cy="1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b="1" dirty="0" smtClean="0">
                    <a:latin typeface="HG丸ｺﾞｼｯｸM-PRO" panose="020F0400000000000000" charset="-128"/>
                    <a:ea typeface="HG丸ｺﾞｼｯｸM-PRO" panose="020F0400000000000000" charset="-128"/>
                    <a:sym typeface="+mn-ea"/>
                  </a:rPr>
                  <a:t>美術館の人になってみよう</a:t>
                </a:r>
                <a:r>
                  <a:rPr lang="ja-JP" altLang="en-US" sz="2400" b="1" dirty="0" smtClean="0">
                    <a:latin typeface="HG丸ｺﾞｼｯｸM-PRO" panose="020F0400000000000000" charset="-128"/>
                    <a:ea typeface="HG丸ｺﾞｼｯｸM-PRO" panose="020F0400000000000000" charset="-128"/>
                    <a:sym typeface="+mn-ea"/>
                  </a:rPr>
                  <a:t>！</a:t>
                </a:r>
                <a:endParaRPr lang="en-US" altLang="ja-JP" sz="24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endParaRPr>
              </a:p>
              <a:p>
                <a:r>
                  <a:rPr lang="ja-JP" altLang="en-US" sz="2800" b="1" dirty="0" smtClean="0">
                    <a:latin typeface="HG丸ｺﾞｼｯｸM-PRO" panose="020F0400000000000000" charset="-128"/>
                    <a:ea typeface="HG丸ｺﾞｼｯｸM-PRO" panose="020F0400000000000000" charset="-128"/>
                    <a:sym typeface="+mn-ea"/>
                  </a:rPr>
                  <a:t>何を、どう展示する？</a:t>
                </a:r>
                <a:endPara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endParaRPr>
              </a:p>
            </p:txBody>
          </p:sp>
          <p:pic>
            <p:nvPicPr>
              <p:cNvPr id="9" name="図形 8" descr="ロゴ大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725" y="157"/>
                <a:ext cx="2075" cy="1403"/>
              </a:xfrm>
              <a:prstGeom prst="rect">
                <a:avLst/>
              </a:prstGeom>
            </p:spPr>
          </p:pic>
        </p:grpSp>
        <p:sp>
          <p:nvSpPr>
            <p:cNvPr id="18" name="角丸四角形 17"/>
            <p:cNvSpPr/>
            <p:nvPr/>
          </p:nvSpPr>
          <p:spPr>
            <a:xfrm>
              <a:off x="4057015" y="1243965"/>
              <a:ext cx="2663825" cy="424694"/>
            </a:xfrm>
            <a:prstGeom prst="roundRect">
              <a:avLst/>
            </a:prstGeom>
            <a:noFill/>
            <a:ln w="635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984370" y="1883652"/>
              <a:ext cx="53191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かい が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486898" y="1883652"/>
              <a:ext cx="7482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ちょうこく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834844" y="688859"/>
              <a:ext cx="68978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err="1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て</a:t>
              </a:r>
              <a:r>
                <a:rPr kumimoji="1" lang="ja-JP" altLang="en-US" sz="800" dirty="0" err="1">
                  <a:latin typeface="HG丸ｺﾞｼｯｸM-PRO" panose="020F0400000000000000" charset="-128"/>
                  <a:ea typeface="HG丸ｺﾞｼｯｸM-PRO" panose="020F0400000000000000" charset="-128"/>
                </a:rPr>
                <a:t>ん</a:t>
              </a:r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      じ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117600" y="243889"/>
              <a:ext cx="104986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び     じゅつ  かん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153730" y="1893301"/>
              <a:ext cx="7015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err="1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げいじゅ</a:t>
              </a:r>
              <a:r>
                <a:rPr kumimoji="1" lang="ja-JP" altLang="en-US" sz="800" dirty="0" err="1">
                  <a:latin typeface="HG丸ｺﾞｼｯｸM-PRO" panose="020F0400000000000000" charset="-128"/>
                  <a:ea typeface="HG丸ｺﾞｼｯｸM-PRO" panose="020F0400000000000000" charset="-128"/>
                </a:rPr>
                <a:t>つ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936770" y="1911396"/>
              <a:ext cx="66624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こうげ</a:t>
              </a:r>
              <a:r>
                <a:rPr kumimoji="1" lang="ja-JP" altLang="en-US" sz="800" dirty="0">
                  <a:latin typeface="HG丸ｺﾞｼｯｸM-PRO" panose="020F0400000000000000" charset="-128"/>
                  <a:ea typeface="HG丸ｺﾞｼｯｸM-PRO" panose="020F0400000000000000" charset="-128"/>
                </a:rPr>
                <a:t>い</a:t>
              </a: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1674307" y="2198465"/>
            <a:ext cx="74829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そうぞう</a:t>
            </a:r>
            <a:endParaRPr kumimoji="1" lang="ja-JP" altLang="en-US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65573" y="2200924"/>
            <a:ext cx="91973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びじゅ</a:t>
            </a:r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つかん</a:t>
            </a:r>
            <a:endParaRPr kumimoji="1" lang="ja-JP" altLang="en-US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20000"/>
            <a:lumOff val="8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ボックス 2"/>
          <p:cNvSpPr txBox="1"/>
          <p:nvPr/>
        </p:nvSpPr>
        <p:spPr>
          <a:xfrm>
            <a:off x="1128310" y="2008873"/>
            <a:ext cx="502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HG丸ｺﾞｼｯｸM-PRO" panose="020F0400000000000000" charset="-128"/>
                <a:ea typeface="HG丸ｺﾞｼｯｸM-PRO" panose="020F0400000000000000" charset="-128"/>
              </a:rPr>
              <a:t>絵画、彫刻、デザインや工芸、メディア芸術など</a:t>
            </a:r>
            <a:r>
              <a:rPr lang="ja-JP" altLang="en-US" sz="12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、あなたの好みの美術館を想像し、そのお部屋をスケッチ</a:t>
            </a:r>
            <a:r>
              <a:rPr lang="ja-JP" altLang="en-US" sz="1200" dirty="0">
                <a:latin typeface="HG丸ｺﾞｼｯｸM-PRO" panose="020F0400000000000000" charset="-128"/>
                <a:ea typeface="HG丸ｺﾞｼｯｸM-PRO" panose="020F0400000000000000" charset="-128"/>
              </a:rPr>
              <a:t>してみよう！また、その作品の</a:t>
            </a:r>
            <a:r>
              <a:rPr lang="ja-JP" altLang="en-US" sz="12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タイトルも</a:t>
            </a:r>
            <a:r>
              <a:rPr lang="ja-JP" altLang="en-US" sz="1200" dirty="0">
                <a:latin typeface="HG丸ｺﾞｼｯｸM-PRO" panose="020F0400000000000000" charset="-128"/>
                <a:ea typeface="HG丸ｺﾞｼｯｸM-PRO" panose="020F0400000000000000" charset="-128"/>
              </a:rPr>
              <a:t>考えて</a:t>
            </a:r>
            <a:r>
              <a:rPr lang="ja-JP" altLang="en-US" sz="12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みよう</a:t>
            </a:r>
            <a:r>
              <a:rPr lang="ja-JP" altLang="en-US" sz="1200" dirty="0"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</a:p>
        </p:txBody>
      </p:sp>
      <p:sp>
        <p:nvSpPr>
          <p:cNvPr id="7" name="テキストボックス 6"/>
          <p:cNvSpPr txBox="1"/>
          <p:nvPr/>
        </p:nvSpPr>
        <p:spPr>
          <a:xfrm>
            <a:off x="910590" y="305435"/>
            <a:ext cx="581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美術館の人になってみよう！</a:t>
            </a:r>
            <a:endParaRPr lang="en-US" altLang="ja-JP" sz="2400" b="1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r>
              <a:rPr lang="ja-JP" altLang="en-US" sz="2400" b="1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何を、どう展示する？</a:t>
            </a:r>
            <a:endParaRPr lang="ja-JP" altLang="en-US" sz="2400" b="1" dirty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735131" y="3286881"/>
            <a:ext cx="5819814" cy="3317532"/>
            <a:chOff x="1111170" y="3500950"/>
            <a:chExt cx="6141182" cy="3318560"/>
          </a:xfrm>
        </p:grpSpPr>
        <p:sp>
          <p:nvSpPr>
            <p:cNvPr id="25" name="正方形/長方形 24"/>
            <p:cNvSpPr/>
            <p:nvPr/>
          </p:nvSpPr>
          <p:spPr>
            <a:xfrm>
              <a:off x="1111170" y="6134583"/>
              <a:ext cx="6131124" cy="68492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0">
                  <a:schemeClr val="accent3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851414" y="3965901"/>
              <a:ext cx="2828779" cy="23709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台形 21"/>
            <p:cNvSpPr/>
            <p:nvPr/>
          </p:nvSpPr>
          <p:spPr>
            <a:xfrm rot="16200000">
              <a:off x="4910623" y="4475911"/>
              <a:ext cx="3124262" cy="1559197"/>
            </a:xfrm>
            <a:custGeom>
              <a:avLst/>
              <a:gdLst>
                <a:gd name="connsiteX0" fmla="*/ 0 w 2932792"/>
                <a:gd name="connsiteY0" fmla="*/ 1468071 h 1468071"/>
                <a:gd name="connsiteX1" fmla="*/ 287610 w 2932792"/>
                <a:gd name="connsiteY1" fmla="*/ 0 h 1468071"/>
                <a:gd name="connsiteX2" fmla="*/ 2645182 w 2932792"/>
                <a:gd name="connsiteY2" fmla="*/ 0 h 1468071"/>
                <a:gd name="connsiteX3" fmla="*/ 2932792 w 2932792"/>
                <a:gd name="connsiteY3" fmla="*/ 1468071 h 1468071"/>
                <a:gd name="connsiteX4" fmla="*/ 0 w 2932792"/>
                <a:gd name="connsiteY4" fmla="*/ 1468071 h 1468071"/>
                <a:gd name="connsiteX0-1" fmla="*/ 0 w 3113768"/>
                <a:gd name="connsiteY0-2" fmla="*/ 1458549 h 1468071"/>
                <a:gd name="connsiteX1-3" fmla="*/ 468586 w 3113768"/>
                <a:gd name="connsiteY1-4" fmla="*/ 0 h 1468071"/>
                <a:gd name="connsiteX2-5" fmla="*/ 2826158 w 3113768"/>
                <a:gd name="connsiteY2-6" fmla="*/ 0 h 1468071"/>
                <a:gd name="connsiteX3-7" fmla="*/ 3113768 w 3113768"/>
                <a:gd name="connsiteY3-8" fmla="*/ 1468071 h 1468071"/>
                <a:gd name="connsiteX4-9" fmla="*/ 0 w 3113768"/>
                <a:gd name="connsiteY4-10" fmla="*/ 1458549 h 1468071"/>
                <a:gd name="connsiteX0-11" fmla="*/ 0 w 3113768"/>
                <a:gd name="connsiteY0-12" fmla="*/ 1458550 h 1468072"/>
                <a:gd name="connsiteX1-13" fmla="*/ 468586 w 3113768"/>
                <a:gd name="connsiteY1-14" fmla="*/ 1 h 1468072"/>
                <a:gd name="connsiteX2-15" fmla="*/ 2835683 w 3113768"/>
                <a:gd name="connsiteY2-16" fmla="*/ 0 h 1468072"/>
                <a:gd name="connsiteX3-17" fmla="*/ 3113768 w 3113768"/>
                <a:gd name="connsiteY3-18" fmla="*/ 1468072 h 1468072"/>
                <a:gd name="connsiteX4-19" fmla="*/ 0 w 3113768"/>
                <a:gd name="connsiteY4-20" fmla="*/ 1458550 h 1468072"/>
                <a:gd name="connsiteX0-21" fmla="*/ 0 w 3142343"/>
                <a:gd name="connsiteY0-22" fmla="*/ 1468075 h 1468075"/>
                <a:gd name="connsiteX1-23" fmla="*/ 497161 w 3142343"/>
                <a:gd name="connsiteY1-24" fmla="*/ 1 h 1468075"/>
                <a:gd name="connsiteX2-25" fmla="*/ 2864258 w 3142343"/>
                <a:gd name="connsiteY2-26" fmla="*/ 0 h 1468075"/>
                <a:gd name="connsiteX3-27" fmla="*/ 3142343 w 3142343"/>
                <a:gd name="connsiteY3-28" fmla="*/ 1468072 h 1468075"/>
                <a:gd name="connsiteX4-29" fmla="*/ 0 w 3142343"/>
                <a:gd name="connsiteY4-30" fmla="*/ 1468075 h 1468075"/>
                <a:gd name="connsiteX0-31" fmla="*/ 0 w 3132819"/>
                <a:gd name="connsiteY0-32" fmla="*/ 1468078 h 1468078"/>
                <a:gd name="connsiteX1-33" fmla="*/ 487637 w 3132819"/>
                <a:gd name="connsiteY1-34" fmla="*/ 1 h 1468078"/>
                <a:gd name="connsiteX2-35" fmla="*/ 2854734 w 3132819"/>
                <a:gd name="connsiteY2-36" fmla="*/ 0 h 1468078"/>
                <a:gd name="connsiteX3-37" fmla="*/ 3132819 w 3132819"/>
                <a:gd name="connsiteY3-38" fmla="*/ 1468072 h 1468078"/>
                <a:gd name="connsiteX4-39" fmla="*/ 0 w 3132819"/>
                <a:gd name="connsiteY4-40" fmla="*/ 1468078 h 1468078"/>
                <a:gd name="connsiteX0-41" fmla="*/ 0 w 3123294"/>
                <a:gd name="connsiteY0-42" fmla="*/ 1477603 h 1477603"/>
                <a:gd name="connsiteX1-43" fmla="*/ 478112 w 3123294"/>
                <a:gd name="connsiteY1-44" fmla="*/ 1 h 1477603"/>
                <a:gd name="connsiteX2-45" fmla="*/ 2845209 w 3123294"/>
                <a:gd name="connsiteY2-46" fmla="*/ 0 h 1477603"/>
                <a:gd name="connsiteX3-47" fmla="*/ 3123294 w 3123294"/>
                <a:gd name="connsiteY3-48" fmla="*/ 1468072 h 1477603"/>
                <a:gd name="connsiteX4-49" fmla="*/ 0 w 3123294"/>
                <a:gd name="connsiteY4-50" fmla="*/ 1477603 h 1477603"/>
                <a:gd name="connsiteX0-51" fmla="*/ 0 w 3123294"/>
                <a:gd name="connsiteY0-52" fmla="*/ 1477604 h 1477604"/>
                <a:gd name="connsiteX1-53" fmla="*/ 478112 w 3123294"/>
                <a:gd name="connsiteY1-54" fmla="*/ 2 h 1477604"/>
                <a:gd name="connsiteX2-55" fmla="*/ 2860449 w 3123294"/>
                <a:gd name="connsiteY2-56" fmla="*/ 0 h 1477604"/>
                <a:gd name="connsiteX3-57" fmla="*/ 3123294 w 3123294"/>
                <a:gd name="connsiteY3-58" fmla="*/ 1468073 h 1477604"/>
                <a:gd name="connsiteX4-59" fmla="*/ 0 w 3123294"/>
                <a:gd name="connsiteY4-60" fmla="*/ 1477604 h 1477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23294" h="1477604">
                  <a:moveTo>
                    <a:pt x="0" y="1477604"/>
                  </a:moveTo>
                  <a:lnTo>
                    <a:pt x="478112" y="2"/>
                  </a:lnTo>
                  <a:lnTo>
                    <a:pt x="2860449" y="0"/>
                  </a:lnTo>
                  <a:lnTo>
                    <a:pt x="3123294" y="1468073"/>
                  </a:lnTo>
                  <a:lnTo>
                    <a:pt x="0" y="1477604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台形 22"/>
            <p:cNvSpPr/>
            <p:nvPr/>
          </p:nvSpPr>
          <p:spPr>
            <a:xfrm rot="16200000" flipV="1">
              <a:off x="323069" y="4289052"/>
              <a:ext cx="3318560" cy="1742355"/>
            </a:xfrm>
            <a:custGeom>
              <a:avLst/>
              <a:gdLst>
                <a:gd name="connsiteX0" fmla="*/ 0 w 3317532"/>
                <a:gd name="connsiteY0" fmla="*/ 1636891 h 1636891"/>
                <a:gd name="connsiteX1" fmla="*/ 475042 w 3317532"/>
                <a:gd name="connsiteY1" fmla="*/ 0 h 1636891"/>
                <a:gd name="connsiteX2" fmla="*/ 2842490 w 3317532"/>
                <a:gd name="connsiteY2" fmla="*/ 0 h 1636891"/>
                <a:gd name="connsiteX3" fmla="*/ 3317532 w 3317532"/>
                <a:gd name="connsiteY3" fmla="*/ 1636891 h 1636891"/>
                <a:gd name="connsiteX4" fmla="*/ 0 w 3317532"/>
                <a:gd name="connsiteY4" fmla="*/ 1636891 h 1636891"/>
                <a:gd name="connsiteX0-1" fmla="*/ 0 w 3317532"/>
                <a:gd name="connsiteY0-2" fmla="*/ 1636894 h 1636894"/>
                <a:gd name="connsiteX1-3" fmla="*/ 475042 w 3317532"/>
                <a:gd name="connsiteY1-4" fmla="*/ 3 h 1636894"/>
                <a:gd name="connsiteX2-5" fmla="*/ 2857727 w 3317532"/>
                <a:gd name="connsiteY2-6" fmla="*/ 0 h 1636894"/>
                <a:gd name="connsiteX3-7" fmla="*/ 3317532 w 3317532"/>
                <a:gd name="connsiteY3-8" fmla="*/ 1636894 h 1636894"/>
                <a:gd name="connsiteX4-9" fmla="*/ 0 w 3317532"/>
                <a:gd name="connsiteY4-10" fmla="*/ 1636894 h 1636894"/>
                <a:gd name="connsiteX0-11" fmla="*/ 0 w 3317532"/>
                <a:gd name="connsiteY0-12" fmla="*/ 1651178 h 1651178"/>
                <a:gd name="connsiteX1-13" fmla="*/ 489330 w 3317532"/>
                <a:gd name="connsiteY1-14" fmla="*/ 0 h 1651178"/>
                <a:gd name="connsiteX2-15" fmla="*/ 2857727 w 3317532"/>
                <a:gd name="connsiteY2-16" fmla="*/ 14284 h 1651178"/>
                <a:gd name="connsiteX3-17" fmla="*/ 3317532 w 3317532"/>
                <a:gd name="connsiteY3-18" fmla="*/ 1651178 h 1651178"/>
                <a:gd name="connsiteX4-19" fmla="*/ 0 w 3317532"/>
                <a:gd name="connsiteY4-20" fmla="*/ 1651178 h 165117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17532" h="1651178">
                  <a:moveTo>
                    <a:pt x="0" y="1651178"/>
                  </a:moveTo>
                  <a:lnTo>
                    <a:pt x="489330" y="0"/>
                  </a:lnTo>
                  <a:lnTo>
                    <a:pt x="2857727" y="14284"/>
                  </a:lnTo>
                  <a:lnTo>
                    <a:pt x="3317532" y="1651178"/>
                  </a:lnTo>
                  <a:lnTo>
                    <a:pt x="0" y="1651178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正方形/長方形 35"/>
          <p:cNvSpPr/>
          <p:nvPr/>
        </p:nvSpPr>
        <p:spPr>
          <a:xfrm>
            <a:off x="1361200" y="8107680"/>
            <a:ext cx="1563328" cy="9930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+mn-ea"/>
              </a:rPr>
              <a:t>タイトル：</a:t>
            </a:r>
            <a:endParaRPr kumimoji="1" lang="en-US" altLang="ja-JP" sz="14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+mn-ea"/>
              </a:rPr>
              <a:t>ゾウの道</a:t>
            </a:r>
            <a:endParaRPr kumimoji="1" lang="ja-JP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4534846" y="8122920"/>
            <a:ext cx="1563328" cy="9930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+mn-ea"/>
              </a:rPr>
              <a:t>素材：石</a:t>
            </a:r>
            <a:endParaRPr kumimoji="1" lang="en-US" altLang="ja-JP" sz="14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+mn-ea"/>
              </a:rPr>
              <a:t>サイズ：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+mn-ea"/>
              </a:rPr>
              <a:t>30X100X40cm</a:t>
            </a:r>
          </a:p>
        </p:txBody>
      </p:sp>
      <p:sp>
        <p:nvSpPr>
          <p:cNvPr id="4" name="円/楕円 3"/>
          <p:cNvSpPr/>
          <p:nvPr/>
        </p:nvSpPr>
        <p:spPr>
          <a:xfrm>
            <a:off x="1683570" y="4612122"/>
            <a:ext cx="45719" cy="27779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1713668" y="4938069"/>
            <a:ext cx="45719" cy="27779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1517415" y="4764522"/>
            <a:ext cx="45719" cy="27779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爆発 1 5"/>
          <p:cNvSpPr/>
          <p:nvPr/>
        </p:nvSpPr>
        <p:spPr>
          <a:xfrm>
            <a:off x="5753119" y="4335739"/>
            <a:ext cx="345055" cy="1252258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-1" fmla="*/ 10800 w 21600"/>
              <a:gd name="connsiteY0-2" fmla="*/ 5800 h 21600"/>
              <a:gd name="connsiteX1-3" fmla="*/ 14522 w 21600"/>
              <a:gd name="connsiteY1-4" fmla="*/ 0 h 21600"/>
              <a:gd name="connsiteX2-5" fmla="*/ 14155 w 21600"/>
              <a:gd name="connsiteY2-6" fmla="*/ 5325 h 21600"/>
              <a:gd name="connsiteX3-7" fmla="*/ 18380 w 21600"/>
              <a:gd name="connsiteY3-8" fmla="*/ 4457 h 21600"/>
              <a:gd name="connsiteX4-9" fmla="*/ 16702 w 21600"/>
              <a:gd name="connsiteY4-10" fmla="*/ 7315 h 21600"/>
              <a:gd name="connsiteX5-11" fmla="*/ 21097 w 21600"/>
              <a:gd name="connsiteY5-12" fmla="*/ 8137 h 21600"/>
              <a:gd name="connsiteX6-13" fmla="*/ 17607 w 21600"/>
              <a:gd name="connsiteY6-14" fmla="*/ 10475 h 21600"/>
              <a:gd name="connsiteX7-15" fmla="*/ 21600 w 21600"/>
              <a:gd name="connsiteY7-16" fmla="*/ 13290 h 21600"/>
              <a:gd name="connsiteX8-17" fmla="*/ 16837 w 21600"/>
              <a:gd name="connsiteY8-18" fmla="*/ 12942 h 21600"/>
              <a:gd name="connsiteX9-19" fmla="*/ 18145 w 21600"/>
              <a:gd name="connsiteY9-20" fmla="*/ 18095 h 21600"/>
              <a:gd name="connsiteX10-21" fmla="*/ 14020 w 21600"/>
              <a:gd name="connsiteY10-22" fmla="*/ 14457 h 21600"/>
              <a:gd name="connsiteX11-23" fmla="*/ 13247 w 21600"/>
              <a:gd name="connsiteY11-24" fmla="*/ 19737 h 21600"/>
              <a:gd name="connsiteX12-25" fmla="*/ 10532 w 21600"/>
              <a:gd name="connsiteY12-26" fmla="*/ 14935 h 21600"/>
              <a:gd name="connsiteX13-27" fmla="*/ 8485 w 21600"/>
              <a:gd name="connsiteY13-28" fmla="*/ 21600 h 21600"/>
              <a:gd name="connsiteX14-29" fmla="*/ 7715 w 21600"/>
              <a:gd name="connsiteY14-30" fmla="*/ 15627 h 21600"/>
              <a:gd name="connsiteX15-31" fmla="*/ 4762 w 21600"/>
              <a:gd name="connsiteY15-32" fmla="*/ 17617 h 21600"/>
              <a:gd name="connsiteX16-33" fmla="*/ 5667 w 21600"/>
              <a:gd name="connsiteY16-34" fmla="*/ 13937 h 21600"/>
              <a:gd name="connsiteX17-35" fmla="*/ 135 w 21600"/>
              <a:gd name="connsiteY17-36" fmla="*/ 14587 h 21600"/>
              <a:gd name="connsiteX18-37" fmla="*/ 3722 w 21600"/>
              <a:gd name="connsiteY18-38" fmla="*/ 11775 h 21600"/>
              <a:gd name="connsiteX19-39" fmla="*/ 0 w 21600"/>
              <a:gd name="connsiteY19-40" fmla="*/ 8615 h 21600"/>
              <a:gd name="connsiteX20-41" fmla="*/ 4627 w 21600"/>
              <a:gd name="connsiteY20-42" fmla="*/ 7617 h 21600"/>
              <a:gd name="connsiteX21-43" fmla="*/ 866 w 21600"/>
              <a:gd name="connsiteY21-44" fmla="*/ 5744 h 21600"/>
              <a:gd name="connsiteX22-45" fmla="*/ 7312 w 21600"/>
              <a:gd name="connsiteY22-46" fmla="*/ 6320 h 21600"/>
              <a:gd name="connsiteX23-47" fmla="*/ 8352 w 21600"/>
              <a:gd name="connsiteY23-48" fmla="*/ 2295 h 21600"/>
              <a:gd name="connsiteX24-49" fmla="*/ 10800 w 21600"/>
              <a:gd name="connsiteY24-50" fmla="*/ 5800 h 21600"/>
              <a:gd name="connsiteX0-51" fmla="*/ 10665 w 21465"/>
              <a:gd name="connsiteY0-52" fmla="*/ 5800 h 21600"/>
              <a:gd name="connsiteX1-53" fmla="*/ 14387 w 21465"/>
              <a:gd name="connsiteY1-54" fmla="*/ 0 h 21600"/>
              <a:gd name="connsiteX2-55" fmla="*/ 14020 w 21465"/>
              <a:gd name="connsiteY2-56" fmla="*/ 5325 h 21600"/>
              <a:gd name="connsiteX3-57" fmla="*/ 18245 w 21465"/>
              <a:gd name="connsiteY3-58" fmla="*/ 4457 h 21600"/>
              <a:gd name="connsiteX4-59" fmla="*/ 16567 w 21465"/>
              <a:gd name="connsiteY4-60" fmla="*/ 7315 h 21600"/>
              <a:gd name="connsiteX5-61" fmla="*/ 20962 w 21465"/>
              <a:gd name="connsiteY5-62" fmla="*/ 8137 h 21600"/>
              <a:gd name="connsiteX6-63" fmla="*/ 17472 w 21465"/>
              <a:gd name="connsiteY6-64" fmla="*/ 10475 h 21600"/>
              <a:gd name="connsiteX7-65" fmla="*/ 21465 w 21465"/>
              <a:gd name="connsiteY7-66" fmla="*/ 13290 h 21600"/>
              <a:gd name="connsiteX8-67" fmla="*/ 16702 w 21465"/>
              <a:gd name="connsiteY8-68" fmla="*/ 12942 h 21600"/>
              <a:gd name="connsiteX9-69" fmla="*/ 18010 w 21465"/>
              <a:gd name="connsiteY9-70" fmla="*/ 18095 h 21600"/>
              <a:gd name="connsiteX10-71" fmla="*/ 13885 w 21465"/>
              <a:gd name="connsiteY10-72" fmla="*/ 14457 h 21600"/>
              <a:gd name="connsiteX11-73" fmla="*/ 13112 w 21465"/>
              <a:gd name="connsiteY11-74" fmla="*/ 19737 h 21600"/>
              <a:gd name="connsiteX12-75" fmla="*/ 10397 w 21465"/>
              <a:gd name="connsiteY12-76" fmla="*/ 14935 h 21600"/>
              <a:gd name="connsiteX13-77" fmla="*/ 8350 w 21465"/>
              <a:gd name="connsiteY13-78" fmla="*/ 21600 h 21600"/>
              <a:gd name="connsiteX14-79" fmla="*/ 7580 w 21465"/>
              <a:gd name="connsiteY14-80" fmla="*/ 15627 h 21600"/>
              <a:gd name="connsiteX15-81" fmla="*/ 4627 w 21465"/>
              <a:gd name="connsiteY15-82" fmla="*/ 17617 h 21600"/>
              <a:gd name="connsiteX16-83" fmla="*/ 5532 w 21465"/>
              <a:gd name="connsiteY16-84" fmla="*/ 13937 h 21600"/>
              <a:gd name="connsiteX17-85" fmla="*/ 0 w 21465"/>
              <a:gd name="connsiteY17-86" fmla="*/ 14587 h 21600"/>
              <a:gd name="connsiteX18-87" fmla="*/ 3587 w 21465"/>
              <a:gd name="connsiteY18-88" fmla="*/ 11775 h 21600"/>
              <a:gd name="connsiteX19-89" fmla="*/ 2178 w 21465"/>
              <a:gd name="connsiteY19-90" fmla="*/ 8765 h 21600"/>
              <a:gd name="connsiteX20-91" fmla="*/ 4492 w 21465"/>
              <a:gd name="connsiteY20-92" fmla="*/ 7617 h 21600"/>
              <a:gd name="connsiteX21-93" fmla="*/ 731 w 21465"/>
              <a:gd name="connsiteY21-94" fmla="*/ 5744 h 21600"/>
              <a:gd name="connsiteX22-95" fmla="*/ 7177 w 21465"/>
              <a:gd name="connsiteY22-96" fmla="*/ 6320 h 21600"/>
              <a:gd name="connsiteX23-97" fmla="*/ 8217 w 21465"/>
              <a:gd name="connsiteY23-98" fmla="*/ 2295 h 21600"/>
              <a:gd name="connsiteX24-99" fmla="*/ 10665 w 21465"/>
              <a:gd name="connsiteY24-100" fmla="*/ 5800 h 21600"/>
              <a:gd name="connsiteX0-101" fmla="*/ 9934 w 20734"/>
              <a:gd name="connsiteY0-102" fmla="*/ 5800 h 21600"/>
              <a:gd name="connsiteX1-103" fmla="*/ 13656 w 20734"/>
              <a:gd name="connsiteY1-104" fmla="*/ 0 h 21600"/>
              <a:gd name="connsiteX2-105" fmla="*/ 13289 w 20734"/>
              <a:gd name="connsiteY2-106" fmla="*/ 5325 h 21600"/>
              <a:gd name="connsiteX3-107" fmla="*/ 17514 w 20734"/>
              <a:gd name="connsiteY3-108" fmla="*/ 4457 h 21600"/>
              <a:gd name="connsiteX4-109" fmla="*/ 15836 w 20734"/>
              <a:gd name="connsiteY4-110" fmla="*/ 7315 h 21600"/>
              <a:gd name="connsiteX5-111" fmla="*/ 20231 w 20734"/>
              <a:gd name="connsiteY5-112" fmla="*/ 8137 h 21600"/>
              <a:gd name="connsiteX6-113" fmla="*/ 16741 w 20734"/>
              <a:gd name="connsiteY6-114" fmla="*/ 10475 h 21600"/>
              <a:gd name="connsiteX7-115" fmla="*/ 20734 w 20734"/>
              <a:gd name="connsiteY7-116" fmla="*/ 13290 h 21600"/>
              <a:gd name="connsiteX8-117" fmla="*/ 15971 w 20734"/>
              <a:gd name="connsiteY8-118" fmla="*/ 12942 h 21600"/>
              <a:gd name="connsiteX9-119" fmla="*/ 17279 w 20734"/>
              <a:gd name="connsiteY9-120" fmla="*/ 18095 h 21600"/>
              <a:gd name="connsiteX10-121" fmla="*/ 13154 w 20734"/>
              <a:gd name="connsiteY10-122" fmla="*/ 14457 h 21600"/>
              <a:gd name="connsiteX11-123" fmla="*/ 12381 w 20734"/>
              <a:gd name="connsiteY11-124" fmla="*/ 19737 h 21600"/>
              <a:gd name="connsiteX12-125" fmla="*/ 9666 w 20734"/>
              <a:gd name="connsiteY12-126" fmla="*/ 14935 h 21600"/>
              <a:gd name="connsiteX13-127" fmla="*/ 7619 w 20734"/>
              <a:gd name="connsiteY13-128" fmla="*/ 21600 h 21600"/>
              <a:gd name="connsiteX14-129" fmla="*/ 6849 w 20734"/>
              <a:gd name="connsiteY14-130" fmla="*/ 15627 h 21600"/>
              <a:gd name="connsiteX15-131" fmla="*/ 3896 w 20734"/>
              <a:gd name="connsiteY15-132" fmla="*/ 17617 h 21600"/>
              <a:gd name="connsiteX16-133" fmla="*/ 4801 w 20734"/>
              <a:gd name="connsiteY16-134" fmla="*/ 13937 h 21600"/>
              <a:gd name="connsiteX17-135" fmla="*/ 2573 w 20734"/>
              <a:gd name="connsiteY17-136" fmla="*/ 13537 h 21600"/>
              <a:gd name="connsiteX18-137" fmla="*/ 2856 w 20734"/>
              <a:gd name="connsiteY18-138" fmla="*/ 11775 h 21600"/>
              <a:gd name="connsiteX19-139" fmla="*/ 1447 w 20734"/>
              <a:gd name="connsiteY19-140" fmla="*/ 8765 h 21600"/>
              <a:gd name="connsiteX20-141" fmla="*/ 3761 w 20734"/>
              <a:gd name="connsiteY20-142" fmla="*/ 7617 h 21600"/>
              <a:gd name="connsiteX21-143" fmla="*/ 0 w 20734"/>
              <a:gd name="connsiteY21-144" fmla="*/ 5744 h 21600"/>
              <a:gd name="connsiteX22-145" fmla="*/ 6446 w 20734"/>
              <a:gd name="connsiteY22-146" fmla="*/ 6320 h 21600"/>
              <a:gd name="connsiteX23-147" fmla="*/ 7486 w 20734"/>
              <a:gd name="connsiteY23-148" fmla="*/ 2295 h 21600"/>
              <a:gd name="connsiteX24-149" fmla="*/ 9934 w 20734"/>
              <a:gd name="connsiteY24-150" fmla="*/ 5800 h 21600"/>
              <a:gd name="connsiteX0-151" fmla="*/ 9934 w 20734"/>
              <a:gd name="connsiteY0-152" fmla="*/ 5800 h 21600"/>
              <a:gd name="connsiteX1-153" fmla="*/ 13656 w 20734"/>
              <a:gd name="connsiteY1-154" fmla="*/ 0 h 21600"/>
              <a:gd name="connsiteX2-155" fmla="*/ 13289 w 20734"/>
              <a:gd name="connsiteY2-156" fmla="*/ 5325 h 21600"/>
              <a:gd name="connsiteX3-157" fmla="*/ 17514 w 20734"/>
              <a:gd name="connsiteY3-158" fmla="*/ 4457 h 21600"/>
              <a:gd name="connsiteX4-159" fmla="*/ 15836 w 20734"/>
              <a:gd name="connsiteY4-160" fmla="*/ 7315 h 21600"/>
              <a:gd name="connsiteX5-161" fmla="*/ 20231 w 20734"/>
              <a:gd name="connsiteY5-162" fmla="*/ 8137 h 21600"/>
              <a:gd name="connsiteX6-163" fmla="*/ 16741 w 20734"/>
              <a:gd name="connsiteY6-164" fmla="*/ 10475 h 21600"/>
              <a:gd name="connsiteX7-165" fmla="*/ 20734 w 20734"/>
              <a:gd name="connsiteY7-166" fmla="*/ 13290 h 21600"/>
              <a:gd name="connsiteX8-167" fmla="*/ 15971 w 20734"/>
              <a:gd name="connsiteY8-168" fmla="*/ 12942 h 21600"/>
              <a:gd name="connsiteX9-169" fmla="*/ 17279 w 20734"/>
              <a:gd name="connsiteY9-170" fmla="*/ 18095 h 21600"/>
              <a:gd name="connsiteX10-171" fmla="*/ 13154 w 20734"/>
              <a:gd name="connsiteY10-172" fmla="*/ 14457 h 21600"/>
              <a:gd name="connsiteX11-173" fmla="*/ 12381 w 20734"/>
              <a:gd name="connsiteY11-174" fmla="*/ 19737 h 21600"/>
              <a:gd name="connsiteX12-175" fmla="*/ 9666 w 20734"/>
              <a:gd name="connsiteY12-176" fmla="*/ 14935 h 21600"/>
              <a:gd name="connsiteX13-177" fmla="*/ 7619 w 20734"/>
              <a:gd name="connsiteY13-178" fmla="*/ 21600 h 21600"/>
              <a:gd name="connsiteX14-179" fmla="*/ 6849 w 20734"/>
              <a:gd name="connsiteY14-180" fmla="*/ 15627 h 21600"/>
              <a:gd name="connsiteX15-181" fmla="*/ 3566 w 20734"/>
              <a:gd name="connsiteY15-182" fmla="*/ 17017 h 21600"/>
              <a:gd name="connsiteX16-183" fmla="*/ 4801 w 20734"/>
              <a:gd name="connsiteY16-184" fmla="*/ 13937 h 21600"/>
              <a:gd name="connsiteX17-185" fmla="*/ 2573 w 20734"/>
              <a:gd name="connsiteY17-186" fmla="*/ 13537 h 21600"/>
              <a:gd name="connsiteX18-187" fmla="*/ 2856 w 20734"/>
              <a:gd name="connsiteY18-188" fmla="*/ 11775 h 21600"/>
              <a:gd name="connsiteX19-189" fmla="*/ 1447 w 20734"/>
              <a:gd name="connsiteY19-190" fmla="*/ 8765 h 21600"/>
              <a:gd name="connsiteX20-191" fmla="*/ 3761 w 20734"/>
              <a:gd name="connsiteY20-192" fmla="*/ 7617 h 21600"/>
              <a:gd name="connsiteX21-193" fmla="*/ 0 w 20734"/>
              <a:gd name="connsiteY21-194" fmla="*/ 5744 h 21600"/>
              <a:gd name="connsiteX22-195" fmla="*/ 6446 w 20734"/>
              <a:gd name="connsiteY22-196" fmla="*/ 6320 h 21600"/>
              <a:gd name="connsiteX23-197" fmla="*/ 7486 w 20734"/>
              <a:gd name="connsiteY23-198" fmla="*/ 2295 h 21600"/>
              <a:gd name="connsiteX24-199" fmla="*/ 9934 w 20734"/>
              <a:gd name="connsiteY24-200" fmla="*/ 5800 h 21600"/>
              <a:gd name="connsiteX0-201" fmla="*/ 9934 w 20734"/>
              <a:gd name="connsiteY0-202" fmla="*/ 5800 h 21600"/>
              <a:gd name="connsiteX1-203" fmla="*/ 13656 w 20734"/>
              <a:gd name="connsiteY1-204" fmla="*/ 0 h 21600"/>
              <a:gd name="connsiteX2-205" fmla="*/ 13289 w 20734"/>
              <a:gd name="connsiteY2-206" fmla="*/ 5325 h 21600"/>
              <a:gd name="connsiteX3-207" fmla="*/ 17514 w 20734"/>
              <a:gd name="connsiteY3-208" fmla="*/ 4457 h 21600"/>
              <a:gd name="connsiteX4-209" fmla="*/ 15836 w 20734"/>
              <a:gd name="connsiteY4-210" fmla="*/ 7315 h 21600"/>
              <a:gd name="connsiteX5-211" fmla="*/ 20231 w 20734"/>
              <a:gd name="connsiteY5-212" fmla="*/ 8137 h 21600"/>
              <a:gd name="connsiteX6-213" fmla="*/ 16741 w 20734"/>
              <a:gd name="connsiteY6-214" fmla="*/ 10475 h 21600"/>
              <a:gd name="connsiteX7-215" fmla="*/ 20734 w 20734"/>
              <a:gd name="connsiteY7-216" fmla="*/ 13290 h 21600"/>
              <a:gd name="connsiteX8-217" fmla="*/ 15971 w 20734"/>
              <a:gd name="connsiteY8-218" fmla="*/ 12942 h 21600"/>
              <a:gd name="connsiteX9-219" fmla="*/ 17279 w 20734"/>
              <a:gd name="connsiteY9-220" fmla="*/ 18095 h 21600"/>
              <a:gd name="connsiteX10-221" fmla="*/ 13154 w 20734"/>
              <a:gd name="connsiteY10-222" fmla="*/ 14457 h 21600"/>
              <a:gd name="connsiteX11-223" fmla="*/ 12381 w 20734"/>
              <a:gd name="connsiteY11-224" fmla="*/ 19737 h 21600"/>
              <a:gd name="connsiteX12-225" fmla="*/ 9666 w 20734"/>
              <a:gd name="connsiteY12-226" fmla="*/ 14935 h 21600"/>
              <a:gd name="connsiteX13-227" fmla="*/ 7619 w 20734"/>
              <a:gd name="connsiteY13-228" fmla="*/ 21600 h 21600"/>
              <a:gd name="connsiteX14-229" fmla="*/ 6849 w 20734"/>
              <a:gd name="connsiteY14-230" fmla="*/ 15627 h 21600"/>
              <a:gd name="connsiteX15-231" fmla="*/ 3566 w 20734"/>
              <a:gd name="connsiteY15-232" fmla="*/ 17017 h 21600"/>
              <a:gd name="connsiteX16-233" fmla="*/ 4801 w 20734"/>
              <a:gd name="connsiteY16-234" fmla="*/ 13937 h 21600"/>
              <a:gd name="connsiteX17-235" fmla="*/ 2573 w 20734"/>
              <a:gd name="connsiteY17-236" fmla="*/ 13537 h 21600"/>
              <a:gd name="connsiteX18-237" fmla="*/ 2856 w 20734"/>
              <a:gd name="connsiteY18-238" fmla="*/ 11775 h 21600"/>
              <a:gd name="connsiteX19-239" fmla="*/ 1447 w 20734"/>
              <a:gd name="connsiteY19-240" fmla="*/ 8765 h 21600"/>
              <a:gd name="connsiteX20-241" fmla="*/ 3761 w 20734"/>
              <a:gd name="connsiteY20-242" fmla="*/ 7617 h 21600"/>
              <a:gd name="connsiteX21-243" fmla="*/ 0 w 20734"/>
              <a:gd name="connsiteY21-244" fmla="*/ 5744 h 21600"/>
              <a:gd name="connsiteX22-245" fmla="*/ 6446 w 20734"/>
              <a:gd name="connsiteY22-246" fmla="*/ 6320 h 21600"/>
              <a:gd name="connsiteX23-247" fmla="*/ 6165 w 20734"/>
              <a:gd name="connsiteY23-248" fmla="*/ 2895 h 21600"/>
              <a:gd name="connsiteX24-249" fmla="*/ 9934 w 20734"/>
              <a:gd name="connsiteY24-250" fmla="*/ 5800 h 21600"/>
              <a:gd name="connsiteX0-251" fmla="*/ 8487 w 19287"/>
              <a:gd name="connsiteY0-252" fmla="*/ 5800 h 21600"/>
              <a:gd name="connsiteX1-253" fmla="*/ 12209 w 19287"/>
              <a:gd name="connsiteY1-254" fmla="*/ 0 h 21600"/>
              <a:gd name="connsiteX2-255" fmla="*/ 11842 w 19287"/>
              <a:gd name="connsiteY2-256" fmla="*/ 5325 h 21600"/>
              <a:gd name="connsiteX3-257" fmla="*/ 16067 w 19287"/>
              <a:gd name="connsiteY3-258" fmla="*/ 4457 h 21600"/>
              <a:gd name="connsiteX4-259" fmla="*/ 14389 w 19287"/>
              <a:gd name="connsiteY4-260" fmla="*/ 7315 h 21600"/>
              <a:gd name="connsiteX5-261" fmla="*/ 18784 w 19287"/>
              <a:gd name="connsiteY5-262" fmla="*/ 8137 h 21600"/>
              <a:gd name="connsiteX6-263" fmla="*/ 15294 w 19287"/>
              <a:gd name="connsiteY6-264" fmla="*/ 10475 h 21600"/>
              <a:gd name="connsiteX7-265" fmla="*/ 19287 w 19287"/>
              <a:gd name="connsiteY7-266" fmla="*/ 13290 h 21600"/>
              <a:gd name="connsiteX8-267" fmla="*/ 14524 w 19287"/>
              <a:gd name="connsiteY8-268" fmla="*/ 12942 h 21600"/>
              <a:gd name="connsiteX9-269" fmla="*/ 15832 w 19287"/>
              <a:gd name="connsiteY9-270" fmla="*/ 18095 h 21600"/>
              <a:gd name="connsiteX10-271" fmla="*/ 11707 w 19287"/>
              <a:gd name="connsiteY10-272" fmla="*/ 14457 h 21600"/>
              <a:gd name="connsiteX11-273" fmla="*/ 10934 w 19287"/>
              <a:gd name="connsiteY11-274" fmla="*/ 19737 h 21600"/>
              <a:gd name="connsiteX12-275" fmla="*/ 8219 w 19287"/>
              <a:gd name="connsiteY12-276" fmla="*/ 14935 h 21600"/>
              <a:gd name="connsiteX13-277" fmla="*/ 6172 w 19287"/>
              <a:gd name="connsiteY13-278" fmla="*/ 21600 h 21600"/>
              <a:gd name="connsiteX14-279" fmla="*/ 5402 w 19287"/>
              <a:gd name="connsiteY14-280" fmla="*/ 15627 h 21600"/>
              <a:gd name="connsiteX15-281" fmla="*/ 2119 w 19287"/>
              <a:gd name="connsiteY15-282" fmla="*/ 17017 h 21600"/>
              <a:gd name="connsiteX16-283" fmla="*/ 3354 w 19287"/>
              <a:gd name="connsiteY16-284" fmla="*/ 13937 h 21600"/>
              <a:gd name="connsiteX17-285" fmla="*/ 1126 w 19287"/>
              <a:gd name="connsiteY17-286" fmla="*/ 13537 h 21600"/>
              <a:gd name="connsiteX18-287" fmla="*/ 1409 w 19287"/>
              <a:gd name="connsiteY18-288" fmla="*/ 11775 h 21600"/>
              <a:gd name="connsiteX19-289" fmla="*/ 0 w 19287"/>
              <a:gd name="connsiteY19-290" fmla="*/ 8765 h 21600"/>
              <a:gd name="connsiteX20-291" fmla="*/ 2314 w 19287"/>
              <a:gd name="connsiteY20-292" fmla="*/ 7617 h 21600"/>
              <a:gd name="connsiteX21-293" fmla="*/ 1196 w 19287"/>
              <a:gd name="connsiteY21-294" fmla="*/ 6194 h 21600"/>
              <a:gd name="connsiteX22-295" fmla="*/ 4999 w 19287"/>
              <a:gd name="connsiteY22-296" fmla="*/ 6320 h 21600"/>
              <a:gd name="connsiteX23-297" fmla="*/ 4718 w 19287"/>
              <a:gd name="connsiteY23-298" fmla="*/ 2895 h 21600"/>
              <a:gd name="connsiteX24-299" fmla="*/ 8487 w 19287"/>
              <a:gd name="connsiteY24-300" fmla="*/ 5800 h 21600"/>
              <a:gd name="connsiteX0-301" fmla="*/ 8487 w 19287"/>
              <a:gd name="connsiteY0-302" fmla="*/ 8200 h 24000"/>
              <a:gd name="connsiteX1-303" fmla="*/ 12209 w 19287"/>
              <a:gd name="connsiteY1-304" fmla="*/ 0 h 24000"/>
              <a:gd name="connsiteX2-305" fmla="*/ 11842 w 19287"/>
              <a:gd name="connsiteY2-306" fmla="*/ 7725 h 24000"/>
              <a:gd name="connsiteX3-307" fmla="*/ 16067 w 19287"/>
              <a:gd name="connsiteY3-308" fmla="*/ 6857 h 24000"/>
              <a:gd name="connsiteX4-309" fmla="*/ 14389 w 19287"/>
              <a:gd name="connsiteY4-310" fmla="*/ 9715 h 24000"/>
              <a:gd name="connsiteX5-311" fmla="*/ 18784 w 19287"/>
              <a:gd name="connsiteY5-312" fmla="*/ 10537 h 24000"/>
              <a:gd name="connsiteX6-313" fmla="*/ 15294 w 19287"/>
              <a:gd name="connsiteY6-314" fmla="*/ 12875 h 24000"/>
              <a:gd name="connsiteX7-315" fmla="*/ 19287 w 19287"/>
              <a:gd name="connsiteY7-316" fmla="*/ 15690 h 24000"/>
              <a:gd name="connsiteX8-317" fmla="*/ 14524 w 19287"/>
              <a:gd name="connsiteY8-318" fmla="*/ 15342 h 24000"/>
              <a:gd name="connsiteX9-319" fmla="*/ 15832 w 19287"/>
              <a:gd name="connsiteY9-320" fmla="*/ 20495 h 24000"/>
              <a:gd name="connsiteX10-321" fmla="*/ 11707 w 19287"/>
              <a:gd name="connsiteY10-322" fmla="*/ 16857 h 24000"/>
              <a:gd name="connsiteX11-323" fmla="*/ 10934 w 19287"/>
              <a:gd name="connsiteY11-324" fmla="*/ 22137 h 24000"/>
              <a:gd name="connsiteX12-325" fmla="*/ 8219 w 19287"/>
              <a:gd name="connsiteY12-326" fmla="*/ 17335 h 24000"/>
              <a:gd name="connsiteX13-327" fmla="*/ 6172 w 19287"/>
              <a:gd name="connsiteY13-328" fmla="*/ 24000 h 24000"/>
              <a:gd name="connsiteX14-329" fmla="*/ 5402 w 19287"/>
              <a:gd name="connsiteY14-330" fmla="*/ 18027 h 24000"/>
              <a:gd name="connsiteX15-331" fmla="*/ 2119 w 19287"/>
              <a:gd name="connsiteY15-332" fmla="*/ 19417 h 24000"/>
              <a:gd name="connsiteX16-333" fmla="*/ 3354 w 19287"/>
              <a:gd name="connsiteY16-334" fmla="*/ 16337 h 24000"/>
              <a:gd name="connsiteX17-335" fmla="*/ 1126 w 19287"/>
              <a:gd name="connsiteY17-336" fmla="*/ 15937 h 24000"/>
              <a:gd name="connsiteX18-337" fmla="*/ 1409 w 19287"/>
              <a:gd name="connsiteY18-338" fmla="*/ 14175 h 24000"/>
              <a:gd name="connsiteX19-339" fmla="*/ 0 w 19287"/>
              <a:gd name="connsiteY19-340" fmla="*/ 11165 h 24000"/>
              <a:gd name="connsiteX20-341" fmla="*/ 2314 w 19287"/>
              <a:gd name="connsiteY20-342" fmla="*/ 10017 h 24000"/>
              <a:gd name="connsiteX21-343" fmla="*/ 1196 w 19287"/>
              <a:gd name="connsiteY21-344" fmla="*/ 8594 h 24000"/>
              <a:gd name="connsiteX22-345" fmla="*/ 4999 w 19287"/>
              <a:gd name="connsiteY22-346" fmla="*/ 8720 h 24000"/>
              <a:gd name="connsiteX23-347" fmla="*/ 4718 w 19287"/>
              <a:gd name="connsiteY23-348" fmla="*/ 5295 h 24000"/>
              <a:gd name="connsiteX24-349" fmla="*/ 8487 w 19287"/>
              <a:gd name="connsiteY24-350" fmla="*/ 8200 h 24000"/>
              <a:gd name="connsiteX0-351" fmla="*/ 8487 w 19287"/>
              <a:gd name="connsiteY0-352" fmla="*/ 8200 h 25650"/>
              <a:gd name="connsiteX1-353" fmla="*/ 12209 w 19287"/>
              <a:gd name="connsiteY1-354" fmla="*/ 0 h 25650"/>
              <a:gd name="connsiteX2-355" fmla="*/ 11842 w 19287"/>
              <a:gd name="connsiteY2-356" fmla="*/ 7725 h 25650"/>
              <a:gd name="connsiteX3-357" fmla="*/ 16067 w 19287"/>
              <a:gd name="connsiteY3-358" fmla="*/ 6857 h 25650"/>
              <a:gd name="connsiteX4-359" fmla="*/ 14389 w 19287"/>
              <a:gd name="connsiteY4-360" fmla="*/ 9715 h 25650"/>
              <a:gd name="connsiteX5-361" fmla="*/ 18784 w 19287"/>
              <a:gd name="connsiteY5-362" fmla="*/ 10537 h 25650"/>
              <a:gd name="connsiteX6-363" fmla="*/ 15294 w 19287"/>
              <a:gd name="connsiteY6-364" fmla="*/ 12875 h 25650"/>
              <a:gd name="connsiteX7-365" fmla="*/ 19287 w 19287"/>
              <a:gd name="connsiteY7-366" fmla="*/ 15690 h 25650"/>
              <a:gd name="connsiteX8-367" fmla="*/ 14524 w 19287"/>
              <a:gd name="connsiteY8-368" fmla="*/ 15342 h 25650"/>
              <a:gd name="connsiteX9-369" fmla="*/ 15832 w 19287"/>
              <a:gd name="connsiteY9-370" fmla="*/ 20495 h 25650"/>
              <a:gd name="connsiteX10-371" fmla="*/ 11707 w 19287"/>
              <a:gd name="connsiteY10-372" fmla="*/ 16857 h 25650"/>
              <a:gd name="connsiteX11-373" fmla="*/ 10934 w 19287"/>
              <a:gd name="connsiteY11-374" fmla="*/ 22137 h 25650"/>
              <a:gd name="connsiteX12-375" fmla="*/ 8219 w 19287"/>
              <a:gd name="connsiteY12-376" fmla="*/ 17335 h 25650"/>
              <a:gd name="connsiteX13-377" fmla="*/ 5842 w 19287"/>
              <a:gd name="connsiteY13-378" fmla="*/ 25650 h 25650"/>
              <a:gd name="connsiteX14-379" fmla="*/ 5402 w 19287"/>
              <a:gd name="connsiteY14-380" fmla="*/ 18027 h 25650"/>
              <a:gd name="connsiteX15-381" fmla="*/ 2119 w 19287"/>
              <a:gd name="connsiteY15-382" fmla="*/ 19417 h 25650"/>
              <a:gd name="connsiteX16-383" fmla="*/ 3354 w 19287"/>
              <a:gd name="connsiteY16-384" fmla="*/ 16337 h 25650"/>
              <a:gd name="connsiteX17-385" fmla="*/ 1126 w 19287"/>
              <a:gd name="connsiteY17-386" fmla="*/ 15937 h 25650"/>
              <a:gd name="connsiteX18-387" fmla="*/ 1409 w 19287"/>
              <a:gd name="connsiteY18-388" fmla="*/ 14175 h 25650"/>
              <a:gd name="connsiteX19-389" fmla="*/ 0 w 19287"/>
              <a:gd name="connsiteY19-390" fmla="*/ 11165 h 25650"/>
              <a:gd name="connsiteX20-391" fmla="*/ 2314 w 19287"/>
              <a:gd name="connsiteY20-392" fmla="*/ 10017 h 25650"/>
              <a:gd name="connsiteX21-393" fmla="*/ 1196 w 19287"/>
              <a:gd name="connsiteY21-394" fmla="*/ 8594 h 25650"/>
              <a:gd name="connsiteX22-395" fmla="*/ 4999 w 19287"/>
              <a:gd name="connsiteY22-396" fmla="*/ 8720 h 25650"/>
              <a:gd name="connsiteX23-397" fmla="*/ 4718 w 19287"/>
              <a:gd name="connsiteY23-398" fmla="*/ 5295 h 25650"/>
              <a:gd name="connsiteX24-399" fmla="*/ 8487 w 19287"/>
              <a:gd name="connsiteY24-400" fmla="*/ 8200 h 25650"/>
              <a:gd name="connsiteX0-401" fmla="*/ 8487 w 19287"/>
              <a:gd name="connsiteY0-402" fmla="*/ 8200 h 27536"/>
              <a:gd name="connsiteX1-403" fmla="*/ 12209 w 19287"/>
              <a:gd name="connsiteY1-404" fmla="*/ 0 h 27536"/>
              <a:gd name="connsiteX2-405" fmla="*/ 11842 w 19287"/>
              <a:gd name="connsiteY2-406" fmla="*/ 7725 h 27536"/>
              <a:gd name="connsiteX3-407" fmla="*/ 16067 w 19287"/>
              <a:gd name="connsiteY3-408" fmla="*/ 6857 h 27536"/>
              <a:gd name="connsiteX4-409" fmla="*/ 14389 w 19287"/>
              <a:gd name="connsiteY4-410" fmla="*/ 9715 h 27536"/>
              <a:gd name="connsiteX5-411" fmla="*/ 18784 w 19287"/>
              <a:gd name="connsiteY5-412" fmla="*/ 10537 h 27536"/>
              <a:gd name="connsiteX6-413" fmla="*/ 15294 w 19287"/>
              <a:gd name="connsiteY6-414" fmla="*/ 12875 h 27536"/>
              <a:gd name="connsiteX7-415" fmla="*/ 19287 w 19287"/>
              <a:gd name="connsiteY7-416" fmla="*/ 15690 h 27536"/>
              <a:gd name="connsiteX8-417" fmla="*/ 14524 w 19287"/>
              <a:gd name="connsiteY8-418" fmla="*/ 15342 h 27536"/>
              <a:gd name="connsiteX9-419" fmla="*/ 15832 w 19287"/>
              <a:gd name="connsiteY9-420" fmla="*/ 20495 h 27536"/>
              <a:gd name="connsiteX10-421" fmla="*/ 11707 w 19287"/>
              <a:gd name="connsiteY10-422" fmla="*/ 16857 h 27536"/>
              <a:gd name="connsiteX11-423" fmla="*/ 12586 w 19287"/>
              <a:gd name="connsiteY11-424" fmla="*/ 27536 h 27536"/>
              <a:gd name="connsiteX12-425" fmla="*/ 8219 w 19287"/>
              <a:gd name="connsiteY12-426" fmla="*/ 17335 h 27536"/>
              <a:gd name="connsiteX13-427" fmla="*/ 5842 w 19287"/>
              <a:gd name="connsiteY13-428" fmla="*/ 25650 h 27536"/>
              <a:gd name="connsiteX14-429" fmla="*/ 5402 w 19287"/>
              <a:gd name="connsiteY14-430" fmla="*/ 18027 h 27536"/>
              <a:gd name="connsiteX15-431" fmla="*/ 2119 w 19287"/>
              <a:gd name="connsiteY15-432" fmla="*/ 19417 h 27536"/>
              <a:gd name="connsiteX16-433" fmla="*/ 3354 w 19287"/>
              <a:gd name="connsiteY16-434" fmla="*/ 16337 h 27536"/>
              <a:gd name="connsiteX17-435" fmla="*/ 1126 w 19287"/>
              <a:gd name="connsiteY17-436" fmla="*/ 15937 h 27536"/>
              <a:gd name="connsiteX18-437" fmla="*/ 1409 w 19287"/>
              <a:gd name="connsiteY18-438" fmla="*/ 14175 h 27536"/>
              <a:gd name="connsiteX19-439" fmla="*/ 0 w 19287"/>
              <a:gd name="connsiteY19-440" fmla="*/ 11165 h 27536"/>
              <a:gd name="connsiteX20-441" fmla="*/ 2314 w 19287"/>
              <a:gd name="connsiteY20-442" fmla="*/ 10017 h 27536"/>
              <a:gd name="connsiteX21-443" fmla="*/ 1196 w 19287"/>
              <a:gd name="connsiteY21-444" fmla="*/ 8594 h 27536"/>
              <a:gd name="connsiteX22-445" fmla="*/ 4999 w 19287"/>
              <a:gd name="connsiteY22-446" fmla="*/ 8720 h 27536"/>
              <a:gd name="connsiteX23-447" fmla="*/ 4718 w 19287"/>
              <a:gd name="connsiteY23-448" fmla="*/ 5295 h 27536"/>
              <a:gd name="connsiteX24-449" fmla="*/ 8487 w 19287"/>
              <a:gd name="connsiteY24-450" fmla="*/ 8200 h 27536"/>
              <a:gd name="connsiteX0-451" fmla="*/ 8487 w 19287"/>
              <a:gd name="connsiteY0-452" fmla="*/ 8200 h 27536"/>
              <a:gd name="connsiteX1-453" fmla="*/ 12209 w 19287"/>
              <a:gd name="connsiteY1-454" fmla="*/ 0 h 27536"/>
              <a:gd name="connsiteX2-455" fmla="*/ 11842 w 19287"/>
              <a:gd name="connsiteY2-456" fmla="*/ 7725 h 27536"/>
              <a:gd name="connsiteX3-457" fmla="*/ 16067 w 19287"/>
              <a:gd name="connsiteY3-458" fmla="*/ 6857 h 27536"/>
              <a:gd name="connsiteX4-459" fmla="*/ 14389 w 19287"/>
              <a:gd name="connsiteY4-460" fmla="*/ 9715 h 27536"/>
              <a:gd name="connsiteX5-461" fmla="*/ 18784 w 19287"/>
              <a:gd name="connsiteY5-462" fmla="*/ 10537 h 27536"/>
              <a:gd name="connsiteX6-463" fmla="*/ 15294 w 19287"/>
              <a:gd name="connsiteY6-464" fmla="*/ 12875 h 27536"/>
              <a:gd name="connsiteX7-465" fmla="*/ 19287 w 19287"/>
              <a:gd name="connsiteY7-466" fmla="*/ 15690 h 27536"/>
              <a:gd name="connsiteX8-467" fmla="*/ 14524 w 19287"/>
              <a:gd name="connsiteY8-468" fmla="*/ 15342 h 27536"/>
              <a:gd name="connsiteX9-469" fmla="*/ 16823 w 19287"/>
              <a:gd name="connsiteY9-470" fmla="*/ 23645 h 27536"/>
              <a:gd name="connsiteX10-471" fmla="*/ 11707 w 19287"/>
              <a:gd name="connsiteY10-472" fmla="*/ 16857 h 27536"/>
              <a:gd name="connsiteX11-473" fmla="*/ 12586 w 19287"/>
              <a:gd name="connsiteY11-474" fmla="*/ 27536 h 27536"/>
              <a:gd name="connsiteX12-475" fmla="*/ 8219 w 19287"/>
              <a:gd name="connsiteY12-476" fmla="*/ 17335 h 27536"/>
              <a:gd name="connsiteX13-477" fmla="*/ 5842 w 19287"/>
              <a:gd name="connsiteY13-478" fmla="*/ 25650 h 27536"/>
              <a:gd name="connsiteX14-479" fmla="*/ 5402 w 19287"/>
              <a:gd name="connsiteY14-480" fmla="*/ 18027 h 27536"/>
              <a:gd name="connsiteX15-481" fmla="*/ 2119 w 19287"/>
              <a:gd name="connsiteY15-482" fmla="*/ 19417 h 27536"/>
              <a:gd name="connsiteX16-483" fmla="*/ 3354 w 19287"/>
              <a:gd name="connsiteY16-484" fmla="*/ 16337 h 27536"/>
              <a:gd name="connsiteX17-485" fmla="*/ 1126 w 19287"/>
              <a:gd name="connsiteY17-486" fmla="*/ 15937 h 27536"/>
              <a:gd name="connsiteX18-487" fmla="*/ 1409 w 19287"/>
              <a:gd name="connsiteY18-488" fmla="*/ 14175 h 27536"/>
              <a:gd name="connsiteX19-489" fmla="*/ 0 w 19287"/>
              <a:gd name="connsiteY19-490" fmla="*/ 11165 h 27536"/>
              <a:gd name="connsiteX20-491" fmla="*/ 2314 w 19287"/>
              <a:gd name="connsiteY20-492" fmla="*/ 10017 h 27536"/>
              <a:gd name="connsiteX21-493" fmla="*/ 1196 w 19287"/>
              <a:gd name="connsiteY21-494" fmla="*/ 8594 h 27536"/>
              <a:gd name="connsiteX22-495" fmla="*/ 4999 w 19287"/>
              <a:gd name="connsiteY22-496" fmla="*/ 8720 h 27536"/>
              <a:gd name="connsiteX23-497" fmla="*/ 4718 w 19287"/>
              <a:gd name="connsiteY23-498" fmla="*/ 5295 h 27536"/>
              <a:gd name="connsiteX24-499" fmla="*/ 8487 w 19287"/>
              <a:gd name="connsiteY24-500" fmla="*/ 8200 h 27536"/>
              <a:gd name="connsiteX0-501" fmla="*/ 8487 w 20113"/>
              <a:gd name="connsiteY0-502" fmla="*/ 8200 h 27536"/>
              <a:gd name="connsiteX1-503" fmla="*/ 12209 w 20113"/>
              <a:gd name="connsiteY1-504" fmla="*/ 0 h 27536"/>
              <a:gd name="connsiteX2-505" fmla="*/ 11842 w 20113"/>
              <a:gd name="connsiteY2-506" fmla="*/ 7725 h 27536"/>
              <a:gd name="connsiteX3-507" fmla="*/ 16067 w 20113"/>
              <a:gd name="connsiteY3-508" fmla="*/ 6857 h 27536"/>
              <a:gd name="connsiteX4-509" fmla="*/ 14389 w 20113"/>
              <a:gd name="connsiteY4-510" fmla="*/ 9715 h 27536"/>
              <a:gd name="connsiteX5-511" fmla="*/ 18784 w 20113"/>
              <a:gd name="connsiteY5-512" fmla="*/ 10537 h 27536"/>
              <a:gd name="connsiteX6-513" fmla="*/ 15294 w 20113"/>
              <a:gd name="connsiteY6-514" fmla="*/ 12875 h 27536"/>
              <a:gd name="connsiteX7-515" fmla="*/ 20113 w 20113"/>
              <a:gd name="connsiteY7-516" fmla="*/ 17340 h 27536"/>
              <a:gd name="connsiteX8-517" fmla="*/ 14524 w 20113"/>
              <a:gd name="connsiteY8-518" fmla="*/ 15342 h 27536"/>
              <a:gd name="connsiteX9-519" fmla="*/ 16823 w 20113"/>
              <a:gd name="connsiteY9-520" fmla="*/ 23645 h 27536"/>
              <a:gd name="connsiteX10-521" fmla="*/ 11707 w 20113"/>
              <a:gd name="connsiteY10-522" fmla="*/ 16857 h 27536"/>
              <a:gd name="connsiteX11-523" fmla="*/ 12586 w 20113"/>
              <a:gd name="connsiteY11-524" fmla="*/ 27536 h 27536"/>
              <a:gd name="connsiteX12-525" fmla="*/ 8219 w 20113"/>
              <a:gd name="connsiteY12-526" fmla="*/ 17335 h 27536"/>
              <a:gd name="connsiteX13-527" fmla="*/ 5842 w 20113"/>
              <a:gd name="connsiteY13-528" fmla="*/ 25650 h 27536"/>
              <a:gd name="connsiteX14-529" fmla="*/ 5402 w 20113"/>
              <a:gd name="connsiteY14-530" fmla="*/ 18027 h 27536"/>
              <a:gd name="connsiteX15-531" fmla="*/ 2119 w 20113"/>
              <a:gd name="connsiteY15-532" fmla="*/ 19417 h 27536"/>
              <a:gd name="connsiteX16-533" fmla="*/ 3354 w 20113"/>
              <a:gd name="connsiteY16-534" fmla="*/ 16337 h 27536"/>
              <a:gd name="connsiteX17-535" fmla="*/ 1126 w 20113"/>
              <a:gd name="connsiteY17-536" fmla="*/ 15937 h 27536"/>
              <a:gd name="connsiteX18-537" fmla="*/ 1409 w 20113"/>
              <a:gd name="connsiteY18-538" fmla="*/ 14175 h 27536"/>
              <a:gd name="connsiteX19-539" fmla="*/ 0 w 20113"/>
              <a:gd name="connsiteY19-540" fmla="*/ 11165 h 27536"/>
              <a:gd name="connsiteX20-541" fmla="*/ 2314 w 20113"/>
              <a:gd name="connsiteY20-542" fmla="*/ 10017 h 27536"/>
              <a:gd name="connsiteX21-543" fmla="*/ 1196 w 20113"/>
              <a:gd name="connsiteY21-544" fmla="*/ 8594 h 27536"/>
              <a:gd name="connsiteX22-545" fmla="*/ 4999 w 20113"/>
              <a:gd name="connsiteY22-546" fmla="*/ 8720 h 27536"/>
              <a:gd name="connsiteX23-547" fmla="*/ 4718 w 20113"/>
              <a:gd name="connsiteY23-548" fmla="*/ 5295 h 27536"/>
              <a:gd name="connsiteX24-549" fmla="*/ 8487 w 20113"/>
              <a:gd name="connsiteY24-550" fmla="*/ 8200 h 27536"/>
              <a:gd name="connsiteX0-551" fmla="*/ 8487 w 20113"/>
              <a:gd name="connsiteY0-552" fmla="*/ 8200 h 27536"/>
              <a:gd name="connsiteX1-553" fmla="*/ 12209 w 20113"/>
              <a:gd name="connsiteY1-554" fmla="*/ 0 h 27536"/>
              <a:gd name="connsiteX2-555" fmla="*/ 11842 w 20113"/>
              <a:gd name="connsiteY2-556" fmla="*/ 7725 h 27536"/>
              <a:gd name="connsiteX3-557" fmla="*/ 16067 w 20113"/>
              <a:gd name="connsiteY3-558" fmla="*/ 6857 h 27536"/>
              <a:gd name="connsiteX4-559" fmla="*/ 14389 w 20113"/>
              <a:gd name="connsiteY4-560" fmla="*/ 9715 h 27536"/>
              <a:gd name="connsiteX5-561" fmla="*/ 18784 w 20113"/>
              <a:gd name="connsiteY5-562" fmla="*/ 7088 h 27536"/>
              <a:gd name="connsiteX6-563" fmla="*/ 15294 w 20113"/>
              <a:gd name="connsiteY6-564" fmla="*/ 12875 h 27536"/>
              <a:gd name="connsiteX7-565" fmla="*/ 20113 w 20113"/>
              <a:gd name="connsiteY7-566" fmla="*/ 17340 h 27536"/>
              <a:gd name="connsiteX8-567" fmla="*/ 14524 w 20113"/>
              <a:gd name="connsiteY8-568" fmla="*/ 15342 h 27536"/>
              <a:gd name="connsiteX9-569" fmla="*/ 16823 w 20113"/>
              <a:gd name="connsiteY9-570" fmla="*/ 23645 h 27536"/>
              <a:gd name="connsiteX10-571" fmla="*/ 11707 w 20113"/>
              <a:gd name="connsiteY10-572" fmla="*/ 16857 h 27536"/>
              <a:gd name="connsiteX11-573" fmla="*/ 12586 w 20113"/>
              <a:gd name="connsiteY11-574" fmla="*/ 27536 h 27536"/>
              <a:gd name="connsiteX12-575" fmla="*/ 8219 w 20113"/>
              <a:gd name="connsiteY12-576" fmla="*/ 17335 h 27536"/>
              <a:gd name="connsiteX13-577" fmla="*/ 5842 w 20113"/>
              <a:gd name="connsiteY13-578" fmla="*/ 25650 h 27536"/>
              <a:gd name="connsiteX14-579" fmla="*/ 5402 w 20113"/>
              <a:gd name="connsiteY14-580" fmla="*/ 18027 h 27536"/>
              <a:gd name="connsiteX15-581" fmla="*/ 2119 w 20113"/>
              <a:gd name="connsiteY15-582" fmla="*/ 19417 h 27536"/>
              <a:gd name="connsiteX16-583" fmla="*/ 3354 w 20113"/>
              <a:gd name="connsiteY16-584" fmla="*/ 16337 h 27536"/>
              <a:gd name="connsiteX17-585" fmla="*/ 1126 w 20113"/>
              <a:gd name="connsiteY17-586" fmla="*/ 15937 h 27536"/>
              <a:gd name="connsiteX18-587" fmla="*/ 1409 w 20113"/>
              <a:gd name="connsiteY18-588" fmla="*/ 14175 h 27536"/>
              <a:gd name="connsiteX19-589" fmla="*/ 0 w 20113"/>
              <a:gd name="connsiteY19-590" fmla="*/ 11165 h 27536"/>
              <a:gd name="connsiteX20-591" fmla="*/ 2314 w 20113"/>
              <a:gd name="connsiteY20-592" fmla="*/ 10017 h 27536"/>
              <a:gd name="connsiteX21-593" fmla="*/ 1196 w 20113"/>
              <a:gd name="connsiteY21-594" fmla="*/ 8594 h 27536"/>
              <a:gd name="connsiteX22-595" fmla="*/ 4999 w 20113"/>
              <a:gd name="connsiteY22-596" fmla="*/ 8720 h 27536"/>
              <a:gd name="connsiteX23-597" fmla="*/ 4718 w 20113"/>
              <a:gd name="connsiteY23-598" fmla="*/ 5295 h 27536"/>
              <a:gd name="connsiteX24-599" fmla="*/ 8487 w 20113"/>
              <a:gd name="connsiteY24-600" fmla="*/ 8200 h 27536"/>
              <a:gd name="connsiteX0-601" fmla="*/ 8487 w 20113"/>
              <a:gd name="connsiteY0-602" fmla="*/ 8200 h 27536"/>
              <a:gd name="connsiteX1-603" fmla="*/ 12209 w 20113"/>
              <a:gd name="connsiteY1-604" fmla="*/ 0 h 27536"/>
              <a:gd name="connsiteX2-605" fmla="*/ 11842 w 20113"/>
              <a:gd name="connsiteY2-606" fmla="*/ 7725 h 27536"/>
              <a:gd name="connsiteX3-607" fmla="*/ 17058 w 20113"/>
              <a:gd name="connsiteY3-608" fmla="*/ 1458 h 27536"/>
              <a:gd name="connsiteX4-609" fmla="*/ 14389 w 20113"/>
              <a:gd name="connsiteY4-610" fmla="*/ 9715 h 27536"/>
              <a:gd name="connsiteX5-611" fmla="*/ 18784 w 20113"/>
              <a:gd name="connsiteY5-612" fmla="*/ 7088 h 27536"/>
              <a:gd name="connsiteX6-613" fmla="*/ 15294 w 20113"/>
              <a:gd name="connsiteY6-614" fmla="*/ 12875 h 27536"/>
              <a:gd name="connsiteX7-615" fmla="*/ 20113 w 20113"/>
              <a:gd name="connsiteY7-616" fmla="*/ 17340 h 27536"/>
              <a:gd name="connsiteX8-617" fmla="*/ 14524 w 20113"/>
              <a:gd name="connsiteY8-618" fmla="*/ 15342 h 27536"/>
              <a:gd name="connsiteX9-619" fmla="*/ 16823 w 20113"/>
              <a:gd name="connsiteY9-620" fmla="*/ 23645 h 27536"/>
              <a:gd name="connsiteX10-621" fmla="*/ 11707 w 20113"/>
              <a:gd name="connsiteY10-622" fmla="*/ 16857 h 27536"/>
              <a:gd name="connsiteX11-623" fmla="*/ 12586 w 20113"/>
              <a:gd name="connsiteY11-624" fmla="*/ 27536 h 27536"/>
              <a:gd name="connsiteX12-625" fmla="*/ 8219 w 20113"/>
              <a:gd name="connsiteY12-626" fmla="*/ 17335 h 27536"/>
              <a:gd name="connsiteX13-627" fmla="*/ 5842 w 20113"/>
              <a:gd name="connsiteY13-628" fmla="*/ 25650 h 27536"/>
              <a:gd name="connsiteX14-629" fmla="*/ 5402 w 20113"/>
              <a:gd name="connsiteY14-630" fmla="*/ 18027 h 27536"/>
              <a:gd name="connsiteX15-631" fmla="*/ 2119 w 20113"/>
              <a:gd name="connsiteY15-632" fmla="*/ 19417 h 27536"/>
              <a:gd name="connsiteX16-633" fmla="*/ 3354 w 20113"/>
              <a:gd name="connsiteY16-634" fmla="*/ 16337 h 27536"/>
              <a:gd name="connsiteX17-635" fmla="*/ 1126 w 20113"/>
              <a:gd name="connsiteY17-636" fmla="*/ 15937 h 27536"/>
              <a:gd name="connsiteX18-637" fmla="*/ 1409 w 20113"/>
              <a:gd name="connsiteY18-638" fmla="*/ 14175 h 27536"/>
              <a:gd name="connsiteX19-639" fmla="*/ 0 w 20113"/>
              <a:gd name="connsiteY19-640" fmla="*/ 11165 h 27536"/>
              <a:gd name="connsiteX20-641" fmla="*/ 2314 w 20113"/>
              <a:gd name="connsiteY20-642" fmla="*/ 10017 h 27536"/>
              <a:gd name="connsiteX21-643" fmla="*/ 1196 w 20113"/>
              <a:gd name="connsiteY21-644" fmla="*/ 8594 h 27536"/>
              <a:gd name="connsiteX22-645" fmla="*/ 4999 w 20113"/>
              <a:gd name="connsiteY22-646" fmla="*/ 8720 h 27536"/>
              <a:gd name="connsiteX23-647" fmla="*/ 4718 w 20113"/>
              <a:gd name="connsiteY23-648" fmla="*/ 5295 h 27536"/>
              <a:gd name="connsiteX24-649" fmla="*/ 8487 w 20113"/>
              <a:gd name="connsiteY24-650" fmla="*/ 8200 h 27536"/>
              <a:gd name="connsiteX0-651" fmla="*/ 8487 w 20113"/>
              <a:gd name="connsiteY0-652" fmla="*/ 8200 h 27536"/>
              <a:gd name="connsiteX1-653" fmla="*/ 12209 w 20113"/>
              <a:gd name="connsiteY1-654" fmla="*/ 0 h 27536"/>
              <a:gd name="connsiteX2-655" fmla="*/ 11842 w 20113"/>
              <a:gd name="connsiteY2-656" fmla="*/ 7725 h 27536"/>
              <a:gd name="connsiteX3-657" fmla="*/ 17058 w 20113"/>
              <a:gd name="connsiteY3-658" fmla="*/ 1458 h 27536"/>
              <a:gd name="connsiteX4-659" fmla="*/ 14389 w 20113"/>
              <a:gd name="connsiteY4-660" fmla="*/ 9715 h 27536"/>
              <a:gd name="connsiteX5-661" fmla="*/ 18784 w 20113"/>
              <a:gd name="connsiteY5-662" fmla="*/ 7088 h 27536"/>
              <a:gd name="connsiteX6-663" fmla="*/ 15294 w 20113"/>
              <a:gd name="connsiteY6-664" fmla="*/ 12875 h 27536"/>
              <a:gd name="connsiteX7-665" fmla="*/ 20113 w 20113"/>
              <a:gd name="connsiteY7-666" fmla="*/ 17340 h 27536"/>
              <a:gd name="connsiteX8-667" fmla="*/ 14524 w 20113"/>
              <a:gd name="connsiteY8-668" fmla="*/ 15342 h 27536"/>
              <a:gd name="connsiteX9-669" fmla="*/ 16823 w 20113"/>
              <a:gd name="connsiteY9-670" fmla="*/ 23645 h 27536"/>
              <a:gd name="connsiteX10-671" fmla="*/ 11707 w 20113"/>
              <a:gd name="connsiteY10-672" fmla="*/ 16857 h 27536"/>
              <a:gd name="connsiteX11-673" fmla="*/ 12586 w 20113"/>
              <a:gd name="connsiteY11-674" fmla="*/ 27536 h 27536"/>
              <a:gd name="connsiteX12-675" fmla="*/ 8219 w 20113"/>
              <a:gd name="connsiteY12-676" fmla="*/ 17335 h 27536"/>
              <a:gd name="connsiteX13-677" fmla="*/ 5842 w 20113"/>
              <a:gd name="connsiteY13-678" fmla="*/ 25650 h 27536"/>
              <a:gd name="connsiteX14-679" fmla="*/ 5402 w 20113"/>
              <a:gd name="connsiteY14-680" fmla="*/ 18027 h 27536"/>
              <a:gd name="connsiteX15-681" fmla="*/ 2119 w 20113"/>
              <a:gd name="connsiteY15-682" fmla="*/ 19417 h 27536"/>
              <a:gd name="connsiteX16-683" fmla="*/ 3354 w 20113"/>
              <a:gd name="connsiteY16-684" fmla="*/ 16337 h 27536"/>
              <a:gd name="connsiteX17-685" fmla="*/ 1126 w 20113"/>
              <a:gd name="connsiteY17-686" fmla="*/ 15937 h 27536"/>
              <a:gd name="connsiteX18-687" fmla="*/ 1409 w 20113"/>
              <a:gd name="connsiteY18-688" fmla="*/ 14175 h 27536"/>
              <a:gd name="connsiteX19-689" fmla="*/ 0 w 20113"/>
              <a:gd name="connsiteY19-690" fmla="*/ 11165 h 27536"/>
              <a:gd name="connsiteX20-691" fmla="*/ 2314 w 20113"/>
              <a:gd name="connsiteY20-692" fmla="*/ 10017 h 27536"/>
              <a:gd name="connsiteX21-693" fmla="*/ 1196 w 20113"/>
              <a:gd name="connsiteY21-694" fmla="*/ 8594 h 27536"/>
              <a:gd name="connsiteX22-695" fmla="*/ 4999 w 20113"/>
              <a:gd name="connsiteY22-696" fmla="*/ 8720 h 27536"/>
              <a:gd name="connsiteX23-697" fmla="*/ 4718 w 20113"/>
              <a:gd name="connsiteY23-698" fmla="*/ 1546 h 27536"/>
              <a:gd name="connsiteX24-699" fmla="*/ 8487 w 20113"/>
              <a:gd name="connsiteY24-700" fmla="*/ 8200 h 27536"/>
              <a:gd name="connsiteX0-701" fmla="*/ 8487 w 20113"/>
              <a:gd name="connsiteY0-702" fmla="*/ 8200 h 27536"/>
              <a:gd name="connsiteX1-703" fmla="*/ 12209 w 20113"/>
              <a:gd name="connsiteY1-704" fmla="*/ 0 h 27536"/>
              <a:gd name="connsiteX2-705" fmla="*/ 11842 w 20113"/>
              <a:gd name="connsiteY2-706" fmla="*/ 7725 h 27536"/>
              <a:gd name="connsiteX3-707" fmla="*/ 17058 w 20113"/>
              <a:gd name="connsiteY3-708" fmla="*/ 1458 h 27536"/>
              <a:gd name="connsiteX4-709" fmla="*/ 14389 w 20113"/>
              <a:gd name="connsiteY4-710" fmla="*/ 9715 h 27536"/>
              <a:gd name="connsiteX5-711" fmla="*/ 18784 w 20113"/>
              <a:gd name="connsiteY5-712" fmla="*/ 7088 h 27536"/>
              <a:gd name="connsiteX6-713" fmla="*/ 15294 w 20113"/>
              <a:gd name="connsiteY6-714" fmla="*/ 12875 h 27536"/>
              <a:gd name="connsiteX7-715" fmla="*/ 20113 w 20113"/>
              <a:gd name="connsiteY7-716" fmla="*/ 17340 h 27536"/>
              <a:gd name="connsiteX8-717" fmla="*/ 14524 w 20113"/>
              <a:gd name="connsiteY8-718" fmla="*/ 15342 h 27536"/>
              <a:gd name="connsiteX9-719" fmla="*/ 16823 w 20113"/>
              <a:gd name="connsiteY9-720" fmla="*/ 23645 h 27536"/>
              <a:gd name="connsiteX10-721" fmla="*/ 11707 w 20113"/>
              <a:gd name="connsiteY10-722" fmla="*/ 16857 h 27536"/>
              <a:gd name="connsiteX11-723" fmla="*/ 12586 w 20113"/>
              <a:gd name="connsiteY11-724" fmla="*/ 27536 h 27536"/>
              <a:gd name="connsiteX12-725" fmla="*/ 8219 w 20113"/>
              <a:gd name="connsiteY12-726" fmla="*/ 17335 h 27536"/>
              <a:gd name="connsiteX13-727" fmla="*/ 5842 w 20113"/>
              <a:gd name="connsiteY13-728" fmla="*/ 25650 h 27536"/>
              <a:gd name="connsiteX14-729" fmla="*/ 5402 w 20113"/>
              <a:gd name="connsiteY14-730" fmla="*/ 18027 h 27536"/>
              <a:gd name="connsiteX15-731" fmla="*/ 2119 w 20113"/>
              <a:gd name="connsiteY15-732" fmla="*/ 19417 h 27536"/>
              <a:gd name="connsiteX16-733" fmla="*/ 3354 w 20113"/>
              <a:gd name="connsiteY16-734" fmla="*/ 16337 h 27536"/>
              <a:gd name="connsiteX17-735" fmla="*/ 1126 w 20113"/>
              <a:gd name="connsiteY17-736" fmla="*/ 15937 h 27536"/>
              <a:gd name="connsiteX18-737" fmla="*/ 1409 w 20113"/>
              <a:gd name="connsiteY18-738" fmla="*/ 14175 h 27536"/>
              <a:gd name="connsiteX19-739" fmla="*/ 0 w 20113"/>
              <a:gd name="connsiteY19-740" fmla="*/ 11165 h 27536"/>
              <a:gd name="connsiteX20-741" fmla="*/ 2314 w 20113"/>
              <a:gd name="connsiteY20-742" fmla="*/ 10017 h 27536"/>
              <a:gd name="connsiteX21-743" fmla="*/ 2022 w 20113"/>
              <a:gd name="connsiteY21-744" fmla="*/ 6944 h 27536"/>
              <a:gd name="connsiteX22-745" fmla="*/ 4999 w 20113"/>
              <a:gd name="connsiteY22-746" fmla="*/ 8720 h 27536"/>
              <a:gd name="connsiteX23-747" fmla="*/ 4718 w 20113"/>
              <a:gd name="connsiteY23-748" fmla="*/ 1546 h 27536"/>
              <a:gd name="connsiteX24-749" fmla="*/ 8487 w 20113"/>
              <a:gd name="connsiteY24-750" fmla="*/ 8200 h 27536"/>
              <a:gd name="connsiteX0-751" fmla="*/ 7661 w 19287"/>
              <a:gd name="connsiteY0-752" fmla="*/ 8200 h 27536"/>
              <a:gd name="connsiteX1-753" fmla="*/ 11383 w 19287"/>
              <a:gd name="connsiteY1-754" fmla="*/ 0 h 27536"/>
              <a:gd name="connsiteX2-755" fmla="*/ 11016 w 19287"/>
              <a:gd name="connsiteY2-756" fmla="*/ 7725 h 27536"/>
              <a:gd name="connsiteX3-757" fmla="*/ 16232 w 19287"/>
              <a:gd name="connsiteY3-758" fmla="*/ 1458 h 27536"/>
              <a:gd name="connsiteX4-759" fmla="*/ 13563 w 19287"/>
              <a:gd name="connsiteY4-760" fmla="*/ 9715 h 27536"/>
              <a:gd name="connsiteX5-761" fmla="*/ 17958 w 19287"/>
              <a:gd name="connsiteY5-762" fmla="*/ 7088 h 27536"/>
              <a:gd name="connsiteX6-763" fmla="*/ 14468 w 19287"/>
              <a:gd name="connsiteY6-764" fmla="*/ 12875 h 27536"/>
              <a:gd name="connsiteX7-765" fmla="*/ 19287 w 19287"/>
              <a:gd name="connsiteY7-766" fmla="*/ 17340 h 27536"/>
              <a:gd name="connsiteX8-767" fmla="*/ 13698 w 19287"/>
              <a:gd name="connsiteY8-768" fmla="*/ 15342 h 27536"/>
              <a:gd name="connsiteX9-769" fmla="*/ 15997 w 19287"/>
              <a:gd name="connsiteY9-770" fmla="*/ 23645 h 27536"/>
              <a:gd name="connsiteX10-771" fmla="*/ 10881 w 19287"/>
              <a:gd name="connsiteY10-772" fmla="*/ 16857 h 27536"/>
              <a:gd name="connsiteX11-773" fmla="*/ 11760 w 19287"/>
              <a:gd name="connsiteY11-774" fmla="*/ 27536 h 27536"/>
              <a:gd name="connsiteX12-775" fmla="*/ 7393 w 19287"/>
              <a:gd name="connsiteY12-776" fmla="*/ 17335 h 27536"/>
              <a:gd name="connsiteX13-777" fmla="*/ 5016 w 19287"/>
              <a:gd name="connsiteY13-778" fmla="*/ 25650 h 27536"/>
              <a:gd name="connsiteX14-779" fmla="*/ 4576 w 19287"/>
              <a:gd name="connsiteY14-780" fmla="*/ 18027 h 27536"/>
              <a:gd name="connsiteX15-781" fmla="*/ 1293 w 19287"/>
              <a:gd name="connsiteY15-782" fmla="*/ 19417 h 27536"/>
              <a:gd name="connsiteX16-783" fmla="*/ 2528 w 19287"/>
              <a:gd name="connsiteY16-784" fmla="*/ 16337 h 27536"/>
              <a:gd name="connsiteX17-785" fmla="*/ 300 w 19287"/>
              <a:gd name="connsiteY17-786" fmla="*/ 15937 h 27536"/>
              <a:gd name="connsiteX18-787" fmla="*/ 583 w 19287"/>
              <a:gd name="connsiteY18-788" fmla="*/ 14175 h 27536"/>
              <a:gd name="connsiteX19-789" fmla="*/ 0 w 19287"/>
              <a:gd name="connsiteY19-790" fmla="*/ 11765 h 27536"/>
              <a:gd name="connsiteX20-791" fmla="*/ 1488 w 19287"/>
              <a:gd name="connsiteY20-792" fmla="*/ 10017 h 27536"/>
              <a:gd name="connsiteX21-793" fmla="*/ 1196 w 19287"/>
              <a:gd name="connsiteY21-794" fmla="*/ 6944 h 27536"/>
              <a:gd name="connsiteX22-795" fmla="*/ 4173 w 19287"/>
              <a:gd name="connsiteY22-796" fmla="*/ 8720 h 27536"/>
              <a:gd name="connsiteX23-797" fmla="*/ 3892 w 19287"/>
              <a:gd name="connsiteY23-798" fmla="*/ 1546 h 27536"/>
              <a:gd name="connsiteX24-799" fmla="*/ 7661 w 19287"/>
              <a:gd name="connsiteY24-800" fmla="*/ 8200 h 27536"/>
              <a:gd name="connsiteX0-801" fmla="*/ 7661 w 19287"/>
              <a:gd name="connsiteY0-802" fmla="*/ 8200 h 27536"/>
              <a:gd name="connsiteX1-803" fmla="*/ 11383 w 19287"/>
              <a:gd name="connsiteY1-804" fmla="*/ 0 h 27536"/>
              <a:gd name="connsiteX2-805" fmla="*/ 11016 w 19287"/>
              <a:gd name="connsiteY2-806" fmla="*/ 7725 h 27536"/>
              <a:gd name="connsiteX3-807" fmla="*/ 16232 w 19287"/>
              <a:gd name="connsiteY3-808" fmla="*/ 1458 h 27536"/>
              <a:gd name="connsiteX4-809" fmla="*/ 13563 w 19287"/>
              <a:gd name="connsiteY4-810" fmla="*/ 9715 h 27536"/>
              <a:gd name="connsiteX5-811" fmla="*/ 17958 w 19287"/>
              <a:gd name="connsiteY5-812" fmla="*/ 7088 h 27536"/>
              <a:gd name="connsiteX6-813" fmla="*/ 14468 w 19287"/>
              <a:gd name="connsiteY6-814" fmla="*/ 12875 h 27536"/>
              <a:gd name="connsiteX7-815" fmla="*/ 19287 w 19287"/>
              <a:gd name="connsiteY7-816" fmla="*/ 17340 h 27536"/>
              <a:gd name="connsiteX8-817" fmla="*/ 13698 w 19287"/>
              <a:gd name="connsiteY8-818" fmla="*/ 15342 h 27536"/>
              <a:gd name="connsiteX9-819" fmla="*/ 15997 w 19287"/>
              <a:gd name="connsiteY9-820" fmla="*/ 23645 h 27536"/>
              <a:gd name="connsiteX10-821" fmla="*/ 10881 w 19287"/>
              <a:gd name="connsiteY10-822" fmla="*/ 16857 h 27536"/>
              <a:gd name="connsiteX11-823" fmla="*/ 11760 w 19287"/>
              <a:gd name="connsiteY11-824" fmla="*/ 27536 h 27536"/>
              <a:gd name="connsiteX12-825" fmla="*/ 7393 w 19287"/>
              <a:gd name="connsiteY12-826" fmla="*/ 17335 h 27536"/>
              <a:gd name="connsiteX13-827" fmla="*/ 5016 w 19287"/>
              <a:gd name="connsiteY13-828" fmla="*/ 25650 h 27536"/>
              <a:gd name="connsiteX14-829" fmla="*/ 4576 w 19287"/>
              <a:gd name="connsiteY14-830" fmla="*/ 18027 h 27536"/>
              <a:gd name="connsiteX15-831" fmla="*/ 1293 w 19287"/>
              <a:gd name="connsiteY15-832" fmla="*/ 19417 h 27536"/>
              <a:gd name="connsiteX16-833" fmla="*/ 2528 w 19287"/>
              <a:gd name="connsiteY16-834" fmla="*/ 16337 h 27536"/>
              <a:gd name="connsiteX17-835" fmla="*/ 300 w 19287"/>
              <a:gd name="connsiteY17-836" fmla="*/ 15937 h 27536"/>
              <a:gd name="connsiteX18-837" fmla="*/ 2565 w 19287"/>
              <a:gd name="connsiteY18-838" fmla="*/ 13275 h 27536"/>
              <a:gd name="connsiteX19-839" fmla="*/ 0 w 19287"/>
              <a:gd name="connsiteY19-840" fmla="*/ 11765 h 27536"/>
              <a:gd name="connsiteX20-841" fmla="*/ 1488 w 19287"/>
              <a:gd name="connsiteY20-842" fmla="*/ 10017 h 27536"/>
              <a:gd name="connsiteX21-843" fmla="*/ 1196 w 19287"/>
              <a:gd name="connsiteY21-844" fmla="*/ 6944 h 27536"/>
              <a:gd name="connsiteX22-845" fmla="*/ 4173 w 19287"/>
              <a:gd name="connsiteY22-846" fmla="*/ 8720 h 27536"/>
              <a:gd name="connsiteX23-847" fmla="*/ 3892 w 19287"/>
              <a:gd name="connsiteY23-848" fmla="*/ 1546 h 27536"/>
              <a:gd name="connsiteX24-849" fmla="*/ 7661 w 19287"/>
              <a:gd name="connsiteY24-850" fmla="*/ 8200 h 27536"/>
              <a:gd name="connsiteX0-851" fmla="*/ 7661 w 19287"/>
              <a:gd name="connsiteY0-852" fmla="*/ 8200 h 27536"/>
              <a:gd name="connsiteX1-853" fmla="*/ 11383 w 19287"/>
              <a:gd name="connsiteY1-854" fmla="*/ 0 h 27536"/>
              <a:gd name="connsiteX2-855" fmla="*/ 11016 w 19287"/>
              <a:gd name="connsiteY2-856" fmla="*/ 7725 h 27536"/>
              <a:gd name="connsiteX3-857" fmla="*/ 16232 w 19287"/>
              <a:gd name="connsiteY3-858" fmla="*/ 1458 h 27536"/>
              <a:gd name="connsiteX4-859" fmla="*/ 13563 w 19287"/>
              <a:gd name="connsiteY4-860" fmla="*/ 9715 h 27536"/>
              <a:gd name="connsiteX5-861" fmla="*/ 17958 w 19287"/>
              <a:gd name="connsiteY5-862" fmla="*/ 7088 h 27536"/>
              <a:gd name="connsiteX6-863" fmla="*/ 14468 w 19287"/>
              <a:gd name="connsiteY6-864" fmla="*/ 12875 h 27536"/>
              <a:gd name="connsiteX7-865" fmla="*/ 19287 w 19287"/>
              <a:gd name="connsiteY7-866" fmla="*/ 17340 h 27536"/>
              <a:gd name="connsiteX8-867" fmla="*/ 13698 w 19287"/>
              <a:gd name="connsiteY8-868" fmla="*/ 15342 h 27536"/>
              <a:gd name="connsiteX9-869" fmla="*/ 15997 w 19287"/>
              <a:gd name="connsiteY9-870" fmla="*/ 23645 h 27536"/>
              <a:gd name="connsiteX10-871" fmla="*/ 10881 w 19287"/>
              <a:gd name="connsiteY10-872" fmla="*/ 16857 h 27536"/>
              <a:gd name="connsiteX11-873" fmla="*/ 11760 w 19287"/>
              <a:gd name="connsiteY11-874" fmla="*/ 27536 h 27536"/>
              <a:gd name="connsiteX12-875" fmla="*/ 7393 w 19287"/>
              <a:gd name="connsiteY12-876" fmla="*/ 17335 h 27536"/>
              <a:gd name="connsiteX13-877" fmla="*/ 5016 w 19287"/>
              <a:gd name="connsiteY13-878" fmla="*/ 25650 h 27536"/>
              <a:gd name="connsiteX14-879" fmla="*/ 4576 w 19287"/>
              <a:gd name="connsiteY14-880" fmla="*/ 18027 h 27536"/>
              <a:gd name="connsiteX15-881" fmla="*/ 1293 w 19287"/>
              <a:gd name="connsiteY15-882" fmla="*/ 19417 h 27536"/>
              <a:gd name="connsiteX16-883" fmla="*/ 2528 w 19287"/>
              <a:gd name="connsiteY16-884" fmla="*/ 16337 h 27536"/>
              <a:gd name="connsiteX17-885" fmla="*/ 300 w 19287"/>
              <a:gd name="connsiteY17-886" fmla="*/ 15937 h 27536"/>
              <a:gd name="connsiteX18-887" fmla="*/ 2565 w 19287"/>
              <a:gd name="connsiteY18-888" fmla="*/ 13275 h 27536"/>
              <a:gd name="connsiteX19-889" fmla="*/ 0 w 19287"/>
              <a:gd name="connsiteY19-890" fmla="*/ 11765 h 27536"/>
              <a:gd name="connsiteX20-891" fmla="*/ 4131 w 19287"/>
              <a:gd name="connsiteY20-892" fmla="*/ 11667 h 27536"/>
              <a:gd name="connsiteX21-893" fmla="*/ 1196 w 19287"/>
              <a:gd name="connsiteY21-894" fmla="*/ 6944 h 27536"/>
              <a:gd name="connsiteX22-895" fmla="*/ 4173 w 19287"/>
              <a:gd name="connsiteY22-896" fmla="*/ 8720 h 27536"/>
              <a:gd name="connsiteX23-897" fmla="*/ 3892 w 19287"/>
              <a:gd name="connsiteY23-898" fmla="*/ 1546 h 27536"/>
              <a:gd name="connsiteX24-899" fmla="*/ 7661 w 19287"/>
              <a:gd name="connsiteY24-900" fmla="*/ 8200 h 27536"/>
              <a:gd name="connsiteX0-901" fmla="*/ 7661 w 19287"/>
              <a:gd name="connsiteY0-902" fmla="*/ 8200 h 27536"/>
              <a:gd name="connsiteX1-903" fmla="*/ 11383 w 19287"/>
              <a:gd name="connsiteY1-904" fmla="*/ 0 h 27536"/>
              <a:gd name="connsiteX2-905" fmla="*/ 11016 w 19287"/>
              <a:gd name="connsiteY2-906" fmla="*/ 7725 h 27536"/>
              <a:gd name="connsiteX3-907" fmla="*/ 16232 w 19287"/>
              <a:gd name="connsiteY3-908" fmla="*/ 1458 h 27536"/>
              <a:gd name="connsiteX4-909" fmla="*/ 13563 w 19287"/>
              <a:gd name="connsiteY4-910" fmla="*/ 9715 h 27536"/>
              <a:gd name="connsiteX5-911" fmla="*/ 17958 w 19287"/>
              <a:gd name="connsiteY5-912" fmla="*/ 7088 h 27536"/>
              <a:gd name="connsiteX6-913" fmla="*/ 14468 w 19287"/>
              <a:gd name="connsiteY6-914" fmla="*/ 12875 h 27536"/>
              <a:gd name="connsiteX7-915" fmla="*/ 19287 w 19287"/>
              <a:gd name="connsiteY7-916" fmla="*/ 17340 h 27536"/>
              <a:gd name="connsiteX8-917" fmla="*/ 13698 w 19287"/>
              <a:gd name="connsiteY8-918" fmla="*/ 15342 h 27536"/>
              <a:gd name="connsiteX9-919" fmla="*/ 15997 w 19287"/>
              <a:gd name="connsiteY9-920" fmla="*/ 23645 h 27536"/>
              <a:gd name="connsiteX10-921" fmla="*/ 10881 w 19287"/>
              <a:gd name="connsiteY10-922" fmla="*/ 16857 h 27536"/>
              <a:gd name="connsiteX11-923" fmla="*/ 11760 w 19287"/>
              <a:gd name="connsiteY11-924" fmla="*/ 27536 h 27536"/>
              <a:gd name="connsiteX12-925" fmla="*/ 7393 w 19287"/>
              <a:gd name="connsiteY12-926" fmla="*/ 17335 h 27536"/>
              <a:gd name="connsiteX13-927" fmla="*/ 5016 w 19287"/>
              <a:gd name="connsiteY13-928" fmla="*/ 25650 h 27536"/>
              <a:gd name="connsiteX14-929" fmla="*/ 4576 w 19287"/>
              <a:gd name="connsiteY14-930" fmla="*/ 18027 h 27536"/>
              <a:gd name="connsiteX15-931" fmla="*/ 1293 w 19287"/>
              <a:gd name="connsiteY15-932" fmla="*/ 19417 h 27536"/>
              <a:gd name="connsiteX16-933" fmla="*/ 2528 w 19287"/>
              <a:gd name="connsiteY16-934" fmla="*/ 16337 h 27536"/>
              <a:gd name="connsiteX17-935" fmla="*/ 300 w 19287"/>
              <a:gd name="connsiteY17-936" fmla="*/ 15937 h 27536"/>
              <a:gd name="connsiteX18-937" fmla="*/ 2565 w 19287"/>
              <a:gd name="connsiteY18-938" fmla="*/ 13275 h 27536"/>
              <a:gd name="connsiteX19-939" fmla="*/ 0 w 19287"/>
              <a:gd name="connsiteY19-940" fmla="*/ 11765 h 27536"/>
              <a:gd name="connsiteX20-941" fmla="*/ 4131 w 19287"/>
              <a:gd name="connsiteY20-942" fmla="*/ 11667 h 27536"/>
              <a:gd name="connsiteX21-943" fmla="*/ 1196 w 19287"/>
              <a:gd name="connsiteY21-944" fmla="*/ 6944 h 27536"/>
              <a:gd name="connsiteX22-945" fmla="*/ 4173 w 19287"/>
              <a:gd name="connsiteY22-946" fmla="*/ 9470 h 27536"/>
              <a:gd name="connsiteX23-947" fmla="*/ 3892 w 19287"/>
              <a:gd name="connsiteY23-948" fmla="*/ 1546 h 27536"/>
              <a:gd name="connsiteX24-949" fmla="*/ 7661 w 19287"/>
              <a:gd name="connsiteY24-950" fmla="*/ 8200 h 27536"/>
              <a:gd name="connsiteX0-951" fmla="*/ 7661 w 19287"/>
              <a:gd name="connsiteY0-952" fmla="*/ 8200 h 27536"/>
              <a:gd name="connsiteX1-953" fmla="*/ 11383 w 19287"/>
              <a:gd name="connsiteY1-954" fmla="*/ 0 h 27536"/>
              <a:gd name="connsiteX2-955" fmla="*/ 11016 w 19287"/>
              <a:gd name="connsiteY2-956" fmla="*/ 7725 h 27536"/>
              <a:gd name="connsiteX3-957" fmla="*/ 16232 w 19287"/>
              <a:gd name="connsiteY3-958" fmla="*/ 1458 h 27536"/>
              <a:gd name="connsiteX4-959" fmla="*/ 13563 w 19287"/>
              <a:gd name="connsiteY4-960" fmla="*/ 9715 h 27536"/>
              <a:gd name="connsiteX5-961" fmla="*/ 17958 w 19287"/>
              <a:gd name="connsiteY5-962" fmla="*/ 7088 h 27536"/>
              <a:gd name="connsiteX6-963" fmla="*/ 14468 w 19287"/>
              <a:gd name="connsiteY6-964" fmla="*/ 12875 h 27536"/>
              <a:gd name="connsiteX7-965" fmla="*/ 19287 w 19287"/>
              <a:gd name="connsiteY7-966" fmla="*/ 17340 h 27536"/>
              <a:gd name="connsiteX8-967" fmla="*/ 13698 w 19287"/>
              <a:gd name="connsiteY8-968" fmla="*/ 15342 h 27536"/>
              <a:gd name="connsiteX9-969" fmla="*/ 15997 w 19287"/>
              <a:gd name="connsiteY9-970" fmla="*/ 23645 h 27536"/>
              <a:gd name="connsiteX10-971" fmla="*/ 10881 w 19287"/>
              <a:gd name="connsiteY10-972" fmla="*/ 16857 h 27536"/>
              <a:gd name="connsiteX11-973" fmla="*/ 11760 w 19287"/>
              <a:gd name="connsiteY11-974" fmla="*/ 27536 h 27536"/>
              <a:gd name="connsiteX12-975" fmla="*/ 7393 w 19287"/>
              <a:gd name="connsiteY12-976" fmla="*/ 17335 h 27536"/>
              <a:gd name="connsiteX13-977" fmla="*/ 5016 w 19287"/>
              <a:gd name="connsiteY13-978" fmla="*/ 25650 h 27536"/>
              <a:gd name="connsiteX14-979" fmla="*/ 4576 w 19287"/>
              <a:gd name="connsiteY14-980" fmla="*/ 18027 h 27536"/>
              <a:gd name="connsiteX15-981" fmla="*/ 1293 w 19287"/>
              <a:gd name="connsiteY15-982" fmla="*/ 19417 h 27536"/>
              <a:gd name="connsiteX16-983" fmla="*/ 4675 w 19287"/>
              <a:gd name="connsiteY16-984" fmla="*/ 14987 h 27536"/>
              <a:gd name="connsiteX17-985" fmla="*/ 300 w 19287"/>
              <a:gd name="connsiteY17-986" fmla="*/ 15937 h 27536"/>
              <a:gd name="connsiteX18-987" fmla="*/ 2565 w 19287"/>
              <a:gd name="connsiteY18-988" fmla="*/ 13275 h 27536"/>
              <a:gd name="connsiteX19-989" fmla="*/ 0 w 19287"/>
              <a:gd name="connsiteY19-990" fmla="*/ 11765 h 27536"/>
              <a:gd name="connsiteX20-991" fmla="*/ 4131 w 19287"/>
              <a:gd name="connsiteY20-992" fmla="*/ 11667 h 27536"/>
              <a:gd name="connsiteX21-993" fmla="*/ 1196 w 19287"/>
              <a:gd name="connsiteY21-994" fmla="*/ 6944 h 27536"/>
              <a:gd name="connsiteX22-995" fmla="*/ 4173 w 19287"/>
              <a:gd name="connsiteY22-996" fmla="*/ 9470 h 27536"/>
              <a:gd name="connsiteX23-997" fmla="*/ 3892 w 19287"/>
              <a:gd name="connsiteY23-998" fmla="*/ 1546 h 27536"/>
              <a:gd name="connsiteX24-999" fmla="*/ 7661 w 19287"/>
              <a:gd name="connsiteY24-1000" fmla="*/ 8200 h 275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9287" h="27536">
                <a:moveTo>
                  <a:pt x="7661" y="8200"/>
                </a:moveTo>
                <a:lnTo>
                  <a:pt x="11383" y="0"/>
                </a:lnTo>
                <a:cubicBezTo>
                  <a:pt x="11261" y="1775"/>
                  <a:pt x="11138" y="5950"/>
                  <a:pt x="11016" y="7725"/>
                </a:cubicBezTo>
                <a:lnTo>
                  <a:pt x="16232" y="1458"/>
                </a:lnTo>
                <a:lnTo>
                  <a:pt x="13563" y="9715"/>
                </a:lnTo>
                <a:lnTo>
                  <a:pt x="17958" y="7088"/>
                </a:lnTo>
                <a:lnTo>
                  <a:pt x="14468" y="12875"/>
                </a:lnTo>
                <a:lnTo>
                  <a:pt x="19287" y="17340"/>
                </a:lnTo>
                <a:lnTo>
                  <a:pt x="13698" y="15342"/>
                </a:lnTo>
                <a:lnTo>
                  <a:pt x="15997" y="23645"/>
                </a:lnTo>
                <a:lnTo>
                  <a:pt x="10881" y="16857"/>
                </a:lnTo>
                <a:lnTo>
                  <a:pt x="11760" y="27536"/>
                </a:lnTo>
                <a:lnTo>
                  <a:pt x="7393" y="17335"/>
                </a:lnTo>
                <a:lnTo>
                  <a:pt x="5016" y="25650"/>
                </a:lnTo>
                <a:cubicBezTo>
                  <a:pt x="4759" y="23659"/>
                  <a:pt x="4833" y="20018"/>
                  <a:pt x="4576" y="18027"/>
                </a:cubicBezTo>
                <a:lnTo>
                  <a:pt x="1293" y="19417"/>
                </a:lnTo>
                <a:lnTo>
                  <a:pt x="4675" y="14987"/>
                </a:lnTo>
                <a:lnTo>
                  <a:pt x="300" y="15937"/>
                </a:lnTo>
                <a:cubicBezTo>
                  <a:pt x="394" y="15350"/>
                  <a:pt x="2471" y="13862"/>
                  <a:pt x="2565" y="13275"/>
                </a:cubicBezTo>
                <a:lnTo>
                  <a:pt x="0" y="11765"/>
                </a:lnTo>
                <a:lnTo>
                  <a:pt x="4131" y="11667"/>
                </a:lnTo>
                <a:cubicBezTo>
                  <a:pt x="4034" y="10643"/>
                  <a:pt x="1293" y="7968"/>
                  <a:pt x="1196" y="6944"/>
                </a:cubicBezTo>
                <a:lnTo>
                  <a:pt x="4173" y="9470"/>
                </a:lnTo>
                <a:cubicBezTo>
                  <a:pt x="4079" y="8328"/>
                  <a:pt x="3986" y="2688"/>
                  <a:pt x="3892" y="1546"/>
                </a:cubicBezTo>
                <a:lnTo>
                  <a:pt x="7661" y="82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台形 7"/>
          <p:cNvSpPr/>
          <p:nvPr/>
        </p:nvSpPr>
        <p:spPr>
          <a:xfrm>
            <a:off x="2607028" y="6340311"/>
            <a:ext cx="1995329" cy="246756"/>
          </a:xfrm>
          <a:custGeom>
            <a:avLst/>
            <a:gdLst>
              <a:gd name="connsiteX0" fmla="*/ 0 w 1284129"/>
              <a:gd name="connsiteY0" fmla="*/ 208656 h 208656"/>
              <a:gd name="connsiteX1" fmla="*/ 52164 w 1284129"/>
              <a:gd name="connsiteY1" fmla="*/ 0 h 208656"/>
              <a:gd name="connsiteX2" fmla="*/ 1231965 w 1284129"/>
              <a:gd name="connsiteY2" fmla="*/ 0 h 208656"/>
              <a:gd name="connsiteX3" fmla="*/ 1284129 w 1284129"/>
              <a:gd name="connsiteY3" fmla="*/ 208656 h 208656"/>
              <a:gd name="connsiteX4" fmla="*/ 0 w 1284129"/>
              <a:gd name="connsiteY4" fmla="*/ 208656 h 208656"/>
              <a:gd name="connsiteX0-1" fmla="*/ 0 w 1677829"/>
              <a:gd name="connsiteY0-2" fmla="*/ 208656 h 246756"/>
              <a:gd name="connsiteX1-3" fmla="*/ 52164 w 1677829"/>
              <a:gd name="connsiteY1-4" fmla="*/ 0 h 246756"/>
              <a:gd name="connsiteX2-5" fmla="*/ 1231965 w 1677829"/>
              <a:gd name="connsiteY2-6" fmla="*/ 0 h 246756"/>
              <a:gd name="connsiteX3-7" fmla="*/ 1677829 w 1677829"/>
              <a:gd name="connsiteY3-8" fmla="*/ 246756 h 246756"/>
              <a:gd name="connsiteX4-9" fmla="*/ 0 w 1677829"/>
              <a:gd name="connsiteY4-10" fmla="*/ 208656 h 246756"/>
              <a:gd name="connsiteX0-11" fmla="*/ 0 w 1919129"/>
              <a:gd name="connsiteY0-12" fmla="*/ 183256 h 246756"/>
              <a:gd name="connsiteX1-13" fmla="*/ 293464 w 1919129"/>
              <a:gd name="connsiteY1-14" fmla="*/ 0 h 246756"/>
              <a:gd name="connsiteX2-15" fmla="*/ 1473265 w 1919129"/>
              <a:gd name="connsiteY2-16" fmla="*/ 0 h 246756"/>
              <a:gd name="connsiteX3-17" fmla="*/ 1919129 w 1919129"/>
              <a:gd name="connsiteY3-18" fmla="*/ 246756 h 246756"/>
              <a:gd name="connsiteX4-19" fmla="*/ 0 w 1919129"/>
              <a:gd name="connsiteY4-20" fmla="*/ 183256 h 246756"/>
              <a:gd name="connsiteX0-21" fmla="*/ 0 w 1995329"/>
              <a:gd name="connsiteY0-22" fmla="*/ 234056 h 246756"/>
              <a:gd name="connsiteX1-23" fmla="*/ 369664 w 1995329"/>
              <a:gd name="connsiteY1-24" fmla="*/ 0 h 246756"/>
              <a:gd name="connsiteX2-25" fmla="*/ 1549465 w 1995329"/>
              <a:gd name="connsiteY2-26" fmla="*/ 0 h 246756"/>
              <a:gd name="connsiteX3-27" fmla="*/ 1995329 w 1995329"/>
              <a:gd name="connsiteY3-28" fmla="*/ 246756 h 246756"/>
              <a:gd name="connsiteX4-29" fmla="*/ 0 w 1995329"/>
              <a:gd name="connsiteY4-30" fmla="*/ 234056 h 2467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95329" h="246756">
                <a:moveTo>
                  <a:pt x="0" y="234056"/>
                </a:moveTo>
                <a:lnTo>
                  <a:pt x="369664" y="0"/>
                </a:lnTo>
                <a:lnTo>
                  <a:pt x="1549465" y="0"/>
                </a:lnTo>
                <a:lnTo>
                  <a:pt x="1995329" y="246756"/>
                </a:lnTo>
                <a:lnTo>
                  <a:pt x="0" y="234056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柱 9"/>
          <p:cNvSpPr/>
          <p:nvPr/>
        </p:nvSpPr>
        <p:spPr>
          <a:xfrm>
            <a:off x="3517900" y="5050347"/>
            <a:ext cx="50800" cy="1417575"/>
          </a:xfrm>
          <a:prstGeom prst="can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大波 10"/>
          <p:cNvSpPr/>
          <p:nvPr/>
        </p:nvSpPr>
        <p:spPr>
          <a:xfrm>
            <a:off x="2595341" y="4659180"/>
            <a:ext cx="1957229" cy="556682"/>
          </a:xfrm>
          <a:custGeom>
            <a:avLst/>
            <a:gdLst>
              <a:gd name="connsiteX0" fmla="*/ 0 w 1284129"/>
              <a:gd name="connsiteY0" fmla="*/ 98405 h 787241"/>
              <a:gd name="connsiteX1" fmla="*/ 1284129 w 1284129"/>
              <a:gd name="connsiteY1" fmla="*/ 98405 h 787241"/>
              <a:gd name="connsiteX2" fmla="*/ 1284129 w 1284129"/>
              <a:gd name="connsiteY2" fmla="*/ 688836 h 787241"/>
              <a:gd name="connsiteX3" fmla="*/ 0 w 1284129"/>
              <a:gd name="connsiteY3" fmla="*/ 688836 h 787241"/>
              <a:gd name="connsiteX4" fmla="*/ 0 w 1284129"/>
              <a:gd name="connsiteY4" fmla="*/ 98405 h 787241"/>
              <a:gd name="connsiteX0-1" fmla="*/ 0 w 1500029"/>
              <a:gd name="connsiteY0-2" fmla="*/ 330200 h 685121"/>
              <a:gd name="connsiteX1-3" fmla="*/ 1500029 w 1500029"/>
              <a:gd name="connsiteY1-4" fmla="*/ 0 h 685121"/>
              <a:gd name="connsiteX2-5" fmla="*/ 1500029 w 1500029"/>
              <a:gd name="connsiteY2-6" fmla="*/ 590431 h 685121"/>
              <a:gd name="connsiteX3-7" fmla="*/ 215900 w 1500029"/>
              <a:gd name="connsiteY3-8" fmla="*/ 590431 h 685121"/>
              <a:gd name="connsiteX4-9" fmla="*/ 0 w 1500029"/>
              <a:gd name="connsiteY4-10" fmla="*/ 330200 h 685121"/>
              <a:gd name="connsiteX0-11" fmla="*/ 0 w 1500029"/>
              <a:gd name="connsiteY0-12" fmla="*/ 330200 h 678357"/>
              <a:gd name="connsiteX1-13" fmla="*/ 1500029 w 1500029"/>
              <a:gd name="connsiteY1-14" fmla="*/ 0 h 678357"/>
              <a:gd name="connsiteX2-15" fmla="*/ 1500029 w 1500029"/>
              <a:gd name="connsiteY2-16" fmla="*/ 590431 h 678357"/>
              <a:gd name="connsiteX3-17" fmla="*/ 101600 w 1500029"/>
              <a:gd name="connsiteY3-18" fmla="*/ 526931 h 678357"/>
              <a:gd name="connsiteX4-19" fmla="*/ 0 w 1500029"/>
              <a:gd name="connsiteY4-20" fmla="*/ 330200 h 678357"/>
              <a:gd name="connsiteX0-21" fmla="*/ 0 w 1957229"/>
              <a:gd name="connsiteY0-22" fmla="*/ 330200 h 632882"/>
              <a:gd name="connsiteX1-23" fmla="*/ 1500029 w 1957229"/>
              <a:gd name="connsiteY1-24" fmla="*/ 0 h 632882"/>
              <a:gd name="connsiteX2-25" fmla="*/ 1957229 w 1957229"/>
              <a:gd name="connsiteY2-26" fmla="*/ 539631 h 632882"/>
              <a:gd name="connsiteX3-27" fmla="*/ 101600 w 1957229"/>
              <a:gd name="connsiteY3-28" fmla="*/ 526931 h 632882"/>
              <a:gd name="connsiteX4-29" fmla="*/ 0 w 1957229"/>
              <a:gd name="connsiteY4-30" fmla="*/ 330200 h 632882"/>
              <a:gd name="connsiteX0-31" fmla="*/ 0 w 1957229"/>
              <a:gd name="connsiteY0-32" fmla="*/ 254000 h 556682"/>
              <a:gd name="connsiteX1-33" fmla="*/ 1690529 w 1957229"/>
              <a:gd name="connsiteY1-34" fmla="*/ 0 h 556682"/>
              <a:gd name="connsiteX2-35" fmla="*/ 1957229 w 1957229"/>
              <a:gd name="connsiteY2-36" fmla="*/ 463431 h 556682"/>
              <a:gd name="connsiteX3-37" fmla="*/ 101600 w 1957229"/>
              <a:gd name="connsiteY3-38" fmla="*/ 450731 h 556682"/>
              <a:gd name="connsiteX4-39" fmla="*/ 0 w 1957229"/>
              <a:gd name="connsiteY4-40" fmla="*/ 254000 h 5566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57229" h="556682">
                <a:moveTo>
                  <a:pt x="0" y="254000"/>
                </a:moveTo>
                <a:cubicBezTo>
                  <a:pt x="428043" y="-74017"/>
                  <a:pt x="1262486" y="328017"/>
                  <a:pt x="1690529" y="0"/>
                </a:cubicBezTo>
                <a:lnTo>
                  <a:pt x="1957229" y="463431"/>
                </a:lnTo>
                <a:cubicBezTo>
                  <a:pt x="1529186" y="791448"/>
                  <a:pt x="529643" y="122714"/>
                  <a:pt x="101600" y="450731"/>
                </a:cubicBezTo>
                <a:cubicBezTo>
                  <a:pt x="101600" y="253921"/>
                  <a:pt x="0" y="450810"/>
                  <a:pt x="0" y="25400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 rot="20435360">
            <a:off x="4891016" y="1430284"/>
            <a:ext cx="9958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>
                <a:solidFill>
                  <a:srgbClr val="FF0000"/>
                </a:solidFill>
              </a:rPr>
              <a:t>使用例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1663700" y="3342761"/>
            <a:ext cx="3990975" cy="395066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コネクタ 3"/>
          <p:cNvCxnSpPr/>
          <p:nvPr/>
        </p:nvCxnSpPr>
        <p:spPr>
          <a:xfrm flipH="1" flipV="1">
            <a:off x="993775" y="2971800"/>
            <a:ext cx="690245" cy="381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5647055" y="2971800"/>
            <a:ext cx="779145" cy="3683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4104860" y="8362412"/>
            <a:ext cx="1563328" cy="9930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1625407" y="8347172"/>
            <a:ext cx="1563328" cy="9930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台形 14"/>
          <p:cNvSpPr/>
          <p:nvPr/>
        </p:nvSpPr>
        <p:spPr>
          <a:xfrm>
            <a:off x="967342" y="7293648"/>
            <a:ext cx="5458858" cy="690211"/>
          </a:xfrm>
          <a:custGeom>
            <a:avLst/>
            <a:gdLst>
              <a:gd name="connsiteX0" fmla="*/ 0 w 5649531"/>
              <a:gd name="connsiteY0" fmla="*/ 677511 h 677511"/>
              <a:gd name="connsiteX1" fmla="*/ 845622 w 5649531"/>
              <a:gd name="connsiteY1" fmla="*/ 0 h 677511"/>
              <a:gd name="connsiteX2" fmla="*/ 4803909 w 5649531"/>
              <a:gd name="connsiteY2" fmla="*/ 0 h 677511"/>
              <a:gd name="connsiteX3" fmla="*/ 5649531 w 5649531"/>
              <a:gd name="connsiteY3" fmla="*/ 677511 h 677511"/>
              <a:gd name="connsiteX4" fmla="*/ 0 w 5649531"/>
              <a:gd name="connsiteY4" fmla="*/ 677511 h 677511"/>
              <a:gd name="connsiteX0-1" fmla="*/ 0 w 5522531"/>
              <a:gd name="connsiteY0-2" fmla="*/ 690211 h 690211"/>
              <a:gd name="connsiteX1-3" fmla="*/ 718622 w 5522531"/>
              <a:gd name="connsiteY1-4" fmla="*/ 0 h 690211"/>
              <a:gd name="connsiteX2-5" fmla="*/ 4676909 w 5522531"/>
              <a:gd name="connsiteY2-6" fmla="*/ 0 h 690211"/>
              <a:gd name="connsiteX3-7" fmla="*/ 5522531 w 5522531"/>
              <a:gd name="connsiteY3-8" fmla="*/ 677511 h 690211"/>
              <a:gd name="connsiteX4-9" fmla="*/ 0 w 5522531"/>
              <a:gd name="connsiteY4-10" fmla="*/ 690211 h 690211"/>
              <a:gd name="connsiteX0-11" fmla="*/ 0 w 5446331"/>
              <a:gd name="connsiteY0-12" fmla="*/ 690211 h 690211"/>
              <a:gd name="connsiteX1-13" fmla="*/ 718622 w 5446331"/>
              <a:gd name="connsiteY1-14" fmla="*/ 0 h 690211"/>
              <a:gd name="connsiteX2-15" fmla="*/ 4676909 w 5446331"/>
              <a:gd name="connsiteY2-16" fmla="*/ 0 h 690211"/>
              <a:gd name="connsiteX3-17" fmla="*/ 5446331 w 5446331"/>
              <a:gd name="connsiteY3-18" fmla="*/ 690211 h 690211"/>
              <a:gd name="connsiteX4-19" fmla="*/ 0 w 5446331"/>
              <a:gd name="connsiteY4-20" fmla="*/ 690211 h 690211"/>
              <a:gd name="connsiteX0-21" fmla="*/ 0 w 5446331"/>
              <a:gd name="connsiteY0-22" fmla="*/ 690211 h 690211"/>
              <a:gd name="connsiteX1-23" fmla="*/ 699616 w 5446331"/>
              <a:gd name="connsiteY1-24" fmla="*/ 0 h 690211"/>
              <a:gd name="connsiteX2-25" fmla="*/ 4676909 w 5446331"/>
              <a:gd name="connsiteY2-26" fmla="*/ 0 h 690211"/>
              <a:gd name="connsiteX3-27" fmla="*/ 5446331 w 5446331"/>
              <a:gd name="connsiteY3-28" fmla="*/ 690211 h 690211"/>
              <a:gd name="connsiteX4-29" fmla="*/ 0 w 5446331"/>
              <a:gd name="connsiteY4-30" fmla="*/ 690211 h 690211"/>
              <a:gd name="connsiteX0-31" fmla="*/ 0 w 5446331"/>
              <a:gd name="connsiteY0-32" fmla="*/ 690211 h 690211"/>
              <a:gd name="connsiteX1-33" fmla="*/ 699616 w 5446331"/>
              <a:gd name="connsiteY1-34" fmla="*/ 0 h 690211"/>
              <a:gd name="connsiteX2-35" fmla="*/ 4676910 w 5446331"/>
              <a:gd name="connsiteY2-36" fmla="*/ 0 h 690211"/>
              <a:gd name="connsiteX3-37" fmla="*/ 5446331 w 5446331"/>
              <a:gd name="connsiteY3-38" fmla="*/ 690211 h 690211"/>
              <a:gd name="connsiteX4-39" fmla="*/ 0 w 5446331"/>
              <a:gd name="connsiteY4-40" fmla="*/ 690211 h 690211"/>
              <a:gd name="connsiteX0-41" fmla="*/ 0 w 5446331"/>
              <a:gd name="connsiteY0-42" fmla="*/ 690211 h 690211"/>
              <a:gd name="connsiteX1-43" fmla="*/ 699616 w 5446331"/>
              <a:gd name="connsiteY1-44" fmla="*/ 0 h 690211"/>
              <a:gd name="connsiteX2-45" fmla="*/ 4681662 w 5446331"/>
              <a:gd name="connsiteY2-46" fmla="*/ 0 h 690211"/>
              <a:gd name="connsiteX3-47" fmla="*/ 5446331 w 5446331"/>
              <a:gd name="connsiteY3-48" fmla="*/ 690211 h 690211"/>
              <a:gd name="connsiteX4-49" fmla="*/ 0 w 5446331"/>
              <a:gd name="connsiteY4-50" fmla="*/ 690211 h 6902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446331" h="690211">
                <a:moveTo>
                  <a:pt x="0" y="690211"/>
                </a:moveTo>
                <a:lnTo>
                  <a:pt x="699616" y="0"/>
                </a:lnTo>
                <a:lnTo>
                  <a:pt x="4681662" y="0"/>
                </a:lnTo>
                <a:lnTo>
                  <a:pt x="5446331" y="690211"/>
                </a:lnTo>
                <a:lnTo>
                  <a:pt x="0" y="690211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88000">
                <a:srgbClr val="A1A1A1"/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130000" r="50000" b="-30000"/>
            </a:path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961390" y="243889"/>
            <a:ext cx="5896610" cy="1882951"/>
            <a:chOff x="961390" y="243889"/>
            <a:chExt cx="5896610" cy="1882951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961390" y="259715"/>
              <a:ext cx="5896610" cy="1000125"/>
              <a:chOff x="1514" y="157"/>
              <a:chExt cx="9286" cy="1575"/>
            </a:xfrm>
          </p:grpSpPr>
          <p:sp>
            <p:nvSpPr>
              <p:cNvPr id="37" name="テキストボックス 6"/>
              <p:cNvSpPr txBox="1"/>
              <p:nvPr/>
            </p:nvSpPr>
            <p:spPr>
              <a:xfrm>
                <a:off x="1514" y="229"/>
                <a:ext cx="9150" cy="1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b="1" dirty="0" smtClean="0">
                    <a:latin typeface="HG丸ｺﾞｼｯｸM-PRO" panose="020F0400000000000000" charset="-128"/>
                    <a:ea typeface="HG丸ｺﾞｼｯｸM-PRO" panose="020F0400000000000000" charset="-128"/>
                    <a:sym typeface="+mn-ea"/>
                  </a:rPr>
                  <a:t>美術館の人になってみよう</a:t>
                </a:r>
                <a:r>
                  <a:rPr lang="ja-JP" altLang="en-US" sz="2400" b="1" dirty="0" smtClean="0">
                    <a:latin typeface="HG丸ｺﾞｼｯｸM-PRO" panose="020F0400000000000000" charset="-128"/>
                    <a:ea typeface="HG丸ｺﾞｼｯｸM-PRO" panose="020F0400000000000000" charset="-128"/>
                    <a:sym typeface="+mn-ea"/>
                  </a:rPr>
                  <a:t>！</a:t>
                </a:r>
                <a:endParaRPr lang="en-US" altLang="ja-JP" sz="24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endParaRPr>
              </a:p>
              <a:p>
                <a:r>
                  <a:rPr lang="ja-JP" altLang="en-US" sz="2800" b="1" dirty="0" smtClean="0">
                    <a:latin typeface="HG丸ｺﾞｼｯｸM-PRO" panose="020F0400000000000000" charset="-128"/>
                    <a:ea typeface="HG丸ｺﾞｼｯｸM-PRO" panose="020F0400000000000000" charset="-128"/>
                    <a:sym typeface="+mn-ea"/>
                  </a:rPr>
                  <a:t>何を、どう展示する？</a:t>
                </a:r>
                <a:endPara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endParaRPr>
              </a:p>
            </p:txBody>
          </p:sp>
          <p:pic>
            <p:nvPicPr>
              <p:cNvPr id="38" name="図形 8" descr="ロゴ大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725" y="157"/>
                <a:ext cx="2075" cy="1403"/>
              </a:xfrm>
              <a:prstGeom prst="rect">
                <a:avLst/>
              </a:prstGeom>
            </p:spPr>
          </p:pic>
        </p:grpSp>
        <p:sp>
          <p:nvSpPr>
            <p:cNvPr id="30" name="角丸四角形 29"/>
            <p:cNvSpPr/>
            <p:nvPr/>
          </p:nvSpPr>
          <p:spPr>
            <a:xfrm>
              <a:off x="4057015" y="1243965"/>
              <a:ext cx="2663825" cy="424694"/>
            </a:xfrm>
            <a:prstGeom prst="roundRect">
              <a:avLst/>
            </a:prstGeom>
            <a:noFill/>
            <a:ln w="635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984370" y="1883652"/>
              <a:ext cx="53191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かい が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486898" y="1883652"/>
              <a:ext cx="7482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ちょうこく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834844" y="688859"/>
              <a:ext cx="68978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err="1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て</a:t>
              </a:r>
              <a:r>
                <a:rPr kumimoji="1" lang="ja-JP" altLang="en-US" sz="800" dirty="0" err="1">
                  <a:latin typeface="HG丸ｺﾞｼｯｸM-PRO" panose="020F0400000000000000" charset="-128"/>
                  <a:ea typeface="HG丸ｺﾞｼｯｸM-PRO" panose="020F0400000000000000" charset="-128"/>
                </a:rPr>
                <a:t>ん</a:t>
              </a:r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      じ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1117600" y="243889"/>
              <a:ext cx="104986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び     じゅつ  かん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153730" y="1893301"/>
              <a:ext cx="7015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err="1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げいじゅ</a:t>
              </a:r>
              <a:r>
                <a:rPr kumimoji="1" lang="ja-JP" altLang="en-US" sz="800" dirty="0" err="1">
                  <a:latin typeface="HG丸ｺﾞｼｯｸM-PRO" panose="020F0400000000000000" charset="-128"/>
                  <a:ea typeface="HG丸ｺﾞｼｯｸM-PRO" panose="020F0400000000000000" charset="-128"/>
                </a:rPr>
                <a:t>つ</a:t>
              </a:r>
              <a:endPara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936770" y="1911396"/>
              <a:ext cx="66624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こうげ</a:t>
              </a:r>
              <a:r>
                <a:rPr kumimoji="1" lang="ja-JP" altLang="en-US" sz="800" dirty="0">
                  <a:latin typeface="HG丸ｺﾞｼｯｸM-PRO" panose="020F0400000000000000" charset="-128"/>
                  <a:ea typeface="HG丸ｺﾞｼｯｸM-PRO" panose="020F0400000000000000" charset="-128"/>
                </a:rPr>
                <a:t>い</a:t>
              </a:r>
            </a:p>
          </p:txBody>
        </p:sp>
      </p:grpSp>
      <p:sp>
        <p:nvSpPr>
          <p:cNvPr id="22" name="テキストボックス 2"/>
          <p:cNvSpPr txBox="1"/>
          <p:nvPr/>
        </p:nvSpPr>
        <p:spPr>
          <a:xfrm>
            <a:off x="984370" y="1983472"/>
            <a:ext cx="5690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</a:rPr>
              <a:t>絵画、彫刻、デザインや工芸、メディア芸術など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、あなたの好みの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600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endParaRPr lang="en-US" altLang="ja-JP" sz="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美術館を想像し、そのお部屋をスケッチ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</a:rPr>
              <a:t>してみよう！また、その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作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endParaRPr lang="en-US" altLang="ja-JP" sz="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品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</a:rPr>
              <a:t>の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タイトルも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</a:rPr>
              <a:t>考えて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みよう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674307" y="2198465"/>
            <a:ext cx="74829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そうぞう</a:t>
            </a:r>
            <a:endParaRPr kumimoji="1" lang="ja-JP" altLang="en-US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965573" y="2200924"/>
            <a:ext cx="91973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びじゅ</a:t>
            </a:r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つかん</a:t>
            </a:r>
            <a:endParaRPr kumimoji="1" lang="ja-JP" altLang="en-US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ボックス 2"/>
          <p:cNvSpPr txBox="1"/>
          <p:nvPr/>
        </p:nvSpPr>
        <p:spPr>
          <a:xfrm>
            <a:off x="964752" y="2008022"/>
            <a:ext cx="575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</a:rPr>
              <a:t>地図の中で探してみよう。また、美術館の周りには何がありますか？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062726" y="2643956"/>
            <a:ext cx="5421761" cy="5370035"/>
            <a:chOff x="1350" y="4272"/>
            <a:chExt cx="8502" cy="8528"/>
          </a:xfrm>
        </p:grpSpPr>
        <p:sp>
          <p:nvSpPr>
            <p:cNvPr id="9" name="四角形 8"/>
            <p:cNvSpPr/>
            <p:nvPr/>
          </p:nvSpPr>
          <p:spPr>
            <a:xfrm>
              <a:off x="1350" y="4272"/>
              <a:ext cx="8502" cy="8528"/>
            </a:xfrm>
            <a:prstGeom prst="rect">
              <a:avLst/>
            </a:prstGeom>
            <a:noFill/>
            <a:ln w="6350"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1" name="図形 10"/>
            <p:cNvPicPr>
              <a:picLocks noChangeAspect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>
            <a:xfrm>
              <a:off x="1469" y="4409"/>
              <a:ext cx="8273" cy="8253"/>
            </a:xfrm>
            <a:prstGeom prst="rect">
              <a:avLst/>
            </a:prstGeom>
          </p:spPr>
        </p:pic>
      </p:grpSp>
      <p:sp>
        <p:nvSpPr>
          <p:cNvPr id="15" name="テキストボックス 14"/>
          <p:cNvSpPr txBox="1"/>
          <p:nvPr/>
        </p:nvSpPr>
        <p:spPr>
          <a:xfrm>
            <a:off x="1163783" y="2922680"/>
            <a:ext cx="85968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絹谷幸二 天空美術館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910590" y="259715"/>
            <a:ext cx="5947410" cy="890905"/>
            <a:chOff x="1434" y="157"/>
            <a:chExt cx="9366" cy="1403"/>
          </a:xfrm>
        </p:grpSpPr>
        <p:sp>
          <p:nvSpPr>
            <p:cNvPr id="5" name="テキストボックス 4"/>
            <p:cNvSpPr txBox="1"/>
            <p:nvPr/>
          </p:nvSpPr>
          <p:spPr>
            <a:xfrm>
              <a:off x="1434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美術館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は</a:t>
              </a:r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どこ？</a:t>
              </a:r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 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8" name="図形 7" descr="ロゴ大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18" name="角丸四角形 17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914746" y="9179170"/>
            <a:ext cx="1543050" cy="527275"/>
          </a:xfrm>
        </p:spPr>
        <p:txBody>
          <a:bodyPr/>
          <a:lstStyle/>
          <a:p>
            <a:fld id="{F8D8928E-AA9A-4D89-BC1F-A2C05AB4BD92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1032881" y="8679180"/>
            <a:ext cx="5421761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032881" y="8991600"/>
            <a:ext cx="5421761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032881" y="9304020"/>
            <a:ext cx="5421761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853085" y="1915624"/>
            <a:ext cx="53191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さ</a:t>
            </a:r>
            <a:r>
              <a: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rPr>
              <a:t>が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37172" y="1921124"/>
            <a:ext cx="53191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まわ</a:t>
            </a:r>
            <a:endParaRPr kumimoji="1" lang="ja-JP" altLang="en-US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49864" y="243889"/>
            <a:ext cx="104986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び     じゅつ  かん</a:t>
            </a:r>
            <a:endParaRPr kumimoji="1" lang="ja-JP" altLang="en-US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ボックス 4"/>
          <p:cNvSpPr txBox="1"/>
          <p:nvPr/>
        </p:nvSpPr>
        <p:spPr>
          <a:xfrm>
            <a:off x="1182255" y="1739900"/>
            <a:ext cx="5370945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美術作品は、こわれやすいので、すべてさわらない。　　 手のひらの油分や汗の塩分・酸などが作品にダメージ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を与えます。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美術品・展示台・展示ケース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・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壁などから少し距離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を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置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いて鑑賞しましょう。　　　　　　　　　　　　　　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600" spc="-15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リュックサック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などは背負わず</a:t>
            </a:r>
            <a:r>
              <a:rPr lang="ja-JP" altLang="en-US" sz="1600" spc="-15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、ロッカー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に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預けましょう。</a:t>
            </a:r>
            <a:endParaRPr lang="en-US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en-US" altLang="ja-JP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    </a:t>
            </a:r>
            <a:endParaRPr lang="en-US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走ってはいけません。いろいろな年齢の人が美術館に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はいます。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友達と感想を話すときなどは、小さな声で、他のお客さ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6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んの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迷惑にならないようにします。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携帯電話・スマートフォンは電源を切りましょう。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美術館はとても広いので、グループから離れないように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注意しましょう。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ペンやクリップボードは、作品を傷める可能性がありま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すので、持ち込みません。美術館がすべてのものを用意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してくれます。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写真撮影の規則は、美術館によって異なります。訪問する美術館で確認しましょう。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dirty="0"/>
          </a:p>
          <a:p>
            <a:endParaRPr lang="en-US" altLang="ja-JP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977265" y="259715"/>
            <a:ext cx="5880735" cy="938530"/>
            <a:chOff x="1539" y="157"/>
            <a:chExt cx="9261" cy="1478"/>
          </a:xfrm>
        </p:grpSpPr>
        <p:sp>
          <p:nvSpPr>
            <p:cNvPr id="3" name="テキストボックス 2"/>
            <p:cNvSpPr txBox="1"/>
            <p:nvPr/>
          </p:nvSpPr>
          <p:spPr>
            <a:xfrm>
              <a:off x="1539" y="229"/>
              <a:ext cx="9150" cy="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美術館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でのマナーに</a:t>
              </a:r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ついて</a:t>
              </a:r>
              <a:endParaRPr lang="en-US" altLang="ja-JP" sz="2800" b="1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endParaRPr>
            </a:p>
            <a:p>
              <a:r>
                <a:rPr lang="ja-JP" altLang="en-US" sz="2400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　</a:t>
              </a:r>
              <a:r>
                <a:rPr lang="ja-JP" altLang="en-US" sz="2400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　　　　　　　　</a:t>
              </a:r>
              <a:endParaRPr lang="ja-JP" altLang="en-US" sz="24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endParaRPr>
            </a:p>
          </p:txBody>
        </p:sp>
        <p:pic>
          <p:nvPicPr>
            <p:cNvPr id="6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7" name="正方形/長方形 6"/>
          <p:cNvSpPr/>
          <p:nvPr/>
        </p:nvSpPr>
        <p:spPr>
          <a:xfrm>
            <a:off x="766757" y="173927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★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766757" y="271627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★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766757" y="342412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★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66757" y="393078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★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766757" y="538279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★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766757" y="465710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★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766757" y="659793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★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766757" y="757430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★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766757" y="587161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★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020.03インデックス・印刷用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5802" cy="990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915670" y="1762760"/>
            <a:ext cx="52755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子ども</a:t>
            </a:r>
            <a:r>
              <a:rPr lang="ja-JP" altLang="ja-JP" sz="2400" dirty="0">
                <a:latin typeface="HG丸ｺﾞｼｯｸM-PRO" panose="020F0400000000000000" charset="-128"/>
                <a:ea typeface="HG丸ｺﾞｼｯｸM-PRO" panose="020F0400000000000000" charset="-128"/>
              </a:rPr>
              <a:t>たちと美術館を楽しむ</a:t>
            </a:r>
            <a:r>
              <a:rPr lang="ja-JP" altLang="ja-JP" sz="2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コツ</a:t>
            </a:r>
            <a:endParaRPr lang="en-US" altLang="ja-JP" sz="2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2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24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１　“しり</a:t>
            </a:r>
            <a:r>
              <a:rPr lang="ja-JP" altLang="en-US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まな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シート</a:t>
            </a:r>
            <a:r>
              <a:rPr lang="ja-JP" altLang="en-US" spc="-300" dirty="0">
                <a:latin typeface="HG丸ｺﾞｼｯｸM-PRO" panose="020F0400000000000000" charset="-128"/>
                <a:ea typeface="HG丸ｺﾞｼｯｸM-PRO" panose="020F0400000000000000" charset="-128"/>
              </a:rPr>
              <a:t>”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に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書いた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内容に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ついて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ふりかえりをしましょう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</a:p>
          <a:p>
            <a:r>
              <a:rPr lang="en-US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 </a:t>
            </a:r>
          </a:p>
          <a:p>
            <a:pPr algn="dist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２　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美術館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では、作品や美術館の学芸員さん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が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子どもたちを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美術の世界に導いてくれます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631825" indent="-186055" algn="dist"/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（この日のために先生が特別に授業を準備する必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533400"/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要はありません。）</a:t>
            </a:r>
            <a:endParaRPr lang="ja-JP" altLang="ja-JP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en-US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 </a:t>
            </a:r>
            <a:endParaRPr lang="ja-JP" altLang="ja-JP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３　全ての子どもたちはワークシートや鑑賞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ルー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　</a:t>
            </a:r>
            <a:r>
              <a:rPr lang="ja-JP" altLang="ja-JP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ぺを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受け取ります。</a:t>
            </a:r>
          </a:p>
          <a:p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　　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次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のページ以降にサンプルがあります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ja-JP" altLang="ja-JP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４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子ども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たちが美術作品を見たり、見たこと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を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話し合ったり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、考えたことをワークシート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に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書いたり、スケッチ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をする様子を見て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楽しく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過ごしましょう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</a:p>
          <a:p>
            <a:r>
              <a:rPr lang="en-US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 </a:t>
            </a:r>
            <a:endParaRPr lang="ja-JP" altLang="ja-JP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５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来館中</a:t>
            </a:r>
            <a:r>
              <a:rPr lang="ja-JP" altLang="ja-JP" dirty="0">
                <a:latin typeface="HG丸ｺﾞｼｯｸM-PRO" panose="020F0400000000000000" charset="-128"/>
                <a:ea typeface="HG丸ｺﾞｼｯｸM-PRO" panose="020F0400000000000000" charset="-128"/>
              </a:rPr>
              <a:t>は子どもたちと一緒に過ごしましょう。</a:t>
            </a:r>
            <a:endParaRPr kumimoji="1"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910590" y="259715"/>
            <a:ext cx="5947410" cy="890905"/>
            <a:chOff x="1434" y="157"/>
            <a:chExt cx="9366" cy="1403"/>
          </a:xfrm>
        </p:grpSpPr>
        <p:sp>
          <p:nvSpPr>
            <p:cNvPr id="12" name="テキストボックス 4"/>
            <p:cNvSpPr txBox="1"/>
            <p:nvPr/>
          </p:nvSpPr>
          <p:spPr>
            <a:xfrm>
              <a:off x="1434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美術館では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13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プレースホルダ 4" descr="【ワークシート1裏】セルフ (1)"/>
          <p:cNvPicPr>
            <a:picLocks noGrp="1" noChangeAspect="1"/>
          </p:cNvPicPr>
          <p:nvPr>
            <p:ph sz="half" idx="2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90" y="2231391"/>
            <a:ext cx="5998845" cy="7369810"/>
          </a:xfrm>
          <a:prstGeom prst="rect">
            <a:avLst/>
          </a:prstGeom>
        </p:spPr>
      </p:pic>
      <p:sp>
        <p:nvSpPr>
          <p:cNvPr id="10" name="テキストボックス 9"/>
          <p:cNvSpPr txBox="1"/>
          <p:nvPr/>
        </p:nvSpPr>
        <p:spPr>
          <a:xfrm>
            <a:off x="942340" y="3882390"/>
            <a:ext cx="48983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</a:p>
          <a:p>
            <a:pPr algn="ctr">
              <a:lnSpc>
                <a:spcPct val="20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「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『アート』とは何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か？」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という問いは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、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「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『ひと』とは何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か？」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を問うの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と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同じ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ように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、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辞書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通りの回答だけではなく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、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人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それぞれの回答があるものです。</a:t>
            </a:r>
          </a:p>
          <a:p>
            <a:pPr algn="ctr">
              <a:lnSpc>
                <a:spcPct val="200000"/>
              </a:lnSpc>
            </a:pPr>
            <a:endParaRPr lang="ja-JP" altLang="en-US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　これらの問いは、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子ども自身が、</a:t>
            </a:r>
            <a:endParaRPr lang="en-US" altLang="ja-JP" sz="1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「</a:t>
            </a: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</a:rPr>
              <a:t>アート」を実体験の中から発見するための方法であると考えています。</a:t>
            </a: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" name="テキストボックス 2"/>
          <p:cNvSpPr txBox="1"/>
          <p:nvPr/>
        </p:nvSpPr>
        <p:spPr>
          <a:xfrm>
            <a:off x="6944995" y="1686590"/>
            <a:ext cx="4956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 </a:t>
            </a:r>
            <a:r>
              <a:rPr lang="ja-JP" altLang="en-US" sz="28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 </a:t>
            </a:r>
            <a:endParaRPr lang="ja-JP" altLang="en-US" sz="28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</p:txBody>
      </p:sp>
      <p:sp>
        <p:nvSpPr>
          <p:cNvPr id="9" name="テキストボックス 8"/>
          <p:cNvSpPr txBox="1"/>
          <p:nvPr/>
        </p:nvSpPr>
        <p:spPr>
          <a:xfrm>
            <a:off x="1600605" y="3031550"/>
            <a:ext cx="4133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spc="-5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「</a:t>
            </a:r>
            <a:r>
              <a:rPr lang="ja-JP" altLang="en-US" sz="2000" b="1" spc="-15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『</a:t>
            </a:r>
            <a:r>
              <a:rPr lang="ja-JP" altLang="en-US" sz="20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アート』とは何か？」</a:t>
            </a:r>
          </a:p>
          <a:p>
            <a:r>
              <a:rPr lang="ja-JP" altLang="en-US" sz="20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と問うことは</a:t>
            </a:r>
            <a:r>
              <a:rPr lang="ja-JP" altLang="en-US" sz="20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 ？</a:t>
            </a:r>
          </a:p>
        </p:txBody>
      </p:sp>
      <p:pic>
        <p:nvPicPr>
          <p:cNvPr id="2" name="図形 1" descr="かんだくんキラキラ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880000">
            <a:off x="420423" y="2131695"/>
            <a:ext cx="1413510" cy="1413510"/>
          </a:xfrm>
          <a:prstGeom prst="rect">
            <a:avLst/>
          </a:prstGeom>
        </p:spPr>
      </p:pic>
      <p:pic>
        <p:nvPicPr>
          <p:cNvPr id="4" name="図形 3" descr="かんがえ～るちゃんはーと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0000">
            <a:off x="4924196" y="7858977"/>
            <a:ext cx="1329690" cy="1329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020.03インデックス・印刷用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" y="0"/>
            <a:ext cx="6855802" cy="990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ボックス 6"/>
          <p:cNvSpPr txBox="1"/>
          <p:nvPr/>
        </p:nvSpPr>
        <p:spPr>
          <a:xfrm>
            <a:off x="975734" y="1754070"/>
            <a:ext cx="491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帰って</a:t>
            </a:r>
            <a:r>
              <a:rPr lang="ja-JP" altLang="en-US" sz="2400" dirty="0">
                <a:latin typeface="HG丸ｺﾞｼｯｸM-PRO" panose="020F0400000000000000" charset="-128"/>
                <a:ea typeface="HG丸ｺﾞｼｯｸM-PRO" panose="020F0400000000000000" charset="-128"/>
              </a:rPr>
              <a:t>来</a:t>
            </a:r>
            <a:r>
              <a:rPr lang="ja-JP" altLang="en-US" sz="2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てから表現を楽しむコツ</a:t>
            </a:r>
            <a:endParaRPr lang="en-US" altLang="ja-JP" sz="2400" strike="sngStrike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9" name="テキストボックス 8"/>
          <p:cNvSpPr txBox="1"/>
          <p:nvPr/>
        </p:nvSpPr>
        <p:spPr>
          <a:xfrm>
            <a:off x="965574" y="2544763"/>
            <a:ext cx="5065112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１　</a:t>
            </a:r>
            <a:r>
              <a:rPr lang="en-US" altLang="ja-JP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“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しり</a:t>
            </a:r>
            <a:r>
              <a:rPr lang="ja-JP" altLang="en-US" dirty="0" err="1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まな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シート</a:t>
            </a:r>
            <a:r>
              <a:rPr lang="en-US" altLang="ja-JP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”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の　　　　　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を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うめ、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シート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を完成させよう。</a:t>
            </a:r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kumimoji="1" lang="en-US" altLang="ja-JP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pPr algn="dist"/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２　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美術館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で作成したワークシート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を発表し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合</a:t>
            </a:r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おう。</a:t>
            </a:r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en-US" altLang="ja-JP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algn="dist"/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３　次のようなワークシートを使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い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、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活動し</a:t>
            </a:r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てみよう。</a:t>
            </a:r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en-US" altLang="ja-JP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algn="dist"/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・　記憶の森：美術館で何を見ましたか？</a:t>
            </a:r>
          </a:p>
          <a:p>
            <a:endParaRPr kumimoji="1" lang="ja-JP" altLang="en-US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algn="dist"/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　記憶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の森：美術館で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何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をしましたか？</a:t>
            </a:r>
          </a:p>
          <a:p>
            <a:endParaRPr kumimoji="1" lang="ja-JP" altLang="en-US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友だちや家族に手紙を書こう！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en-US" altLang="ja-JP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・　美術館紹介ボードをつくろう！</a:t>
            </a:r>
          </a:p>
          <a:p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アーティスト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って？</a:t>
            </a:r>
          </a:p>
          <a:p>
            <a:endParaRPr kumimoji="1" lang="ja-JP" altLang="en-US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どんな材料や道具をつかう？</a:t>
            </a:r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en-US" altLang="ja-JP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kumimoji="1" lang="ja-JP" altLang="en-US" strike="sngStrike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lang="ja-JP" altLang="en-US" strike="sngStrike" dirty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ja-JP" altLang="en-US" strike="sngStrike" dirty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62799" y="3702368"/>
            <a:ext cx="407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971550" y="259715"/>
            <a:ext cx="5886450" cy="890905"/>
            <a:chOff x="1530" y="157"/>
            <a:chExt cx="9270" cy="1403"/>
          </a:xfrm>
        </p:grpSpPr>
        <p:sp>
          <p:nvSpPr>
            <p:cNvPr id="11" name="テキストボックス 10"/>
            <p:cNvSpPr txBox="1"/>
            <p:nvPr/>
          </p:nvSpPr>
          <p:spPr>
            <a:xfrm>
              <a:off x="1530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美術館訪問後に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pic>
          <p:nvPicPr>
            <p:cNvPr id="13" name="図形 12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15" name="テキストボックス 14"/>
          <p:cNvSpPr txBox="1"/>
          <p:nvPr/>
        </p:nvSpPr>
        <p:spPr>
          <a:xfrm>
            <a:off x="3905767" y="2608128"/>
            <a:ext cx="966290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 </a:t>
            </a:r>
            <a:r>
              <a:rPr lang="ja-JP" altLang="en-US" sz="11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学んだよ！</a:t>
            </a:r>
            <a:endParaRPr lang="ja-JP" altLang="en-US" sz="1100" dirty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910590" y="244475"/>
            <a:ext cx="5947410" cy="890905"/>
            <a:chOff x="1434" y="157"/>
            <a:chExt cx="9366" cy="1403"/>
          </a:xfrm>
        </p:grpSpPr>
        <p:sp>
          <p:nvSpPr>
            <p:cNvPr id="6" name="テキストボックス 5"/>
            <p:cNvSpPr txBox="1"/>
            <p:nvPr/>
          </p:nvSpPr>
          <p:spPr>
            <a:xfrm>
              <a:off x="1434" y="229"/>
              <a:ext cx="9150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ja-JP" altLang="en-US" sz="24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7" name="図形 6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9" name="角丸四角形 8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3" name="図形 5" descr="ロゴ大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7515" y="259715"/>
            <a:ext cx="1317625" cy="890905"/>
          </a:xfrm>
          <a:prstGeom prst="rect">
            <a:avLst/>
          </a:prstGeom>
        </p:spPr>
      </p:pic>
      <p:grpSp>
        <p:nvGrpSpPr>
          <p:cNvPr id="26" name="グループ化 25"/>
          <p:cNvGrpSpPr/>
          <p:nvPr/>
        </p:nvGrpSpPr>
        <p:grpSpPr>
          <a:xfrm>
            <a:off x="715412" y="2122641"/>
            <a:ext cx="2897182" cy="3337030"/>
            <a:chOff x="-2395221" y="2744893"/>
            <a:chExt cx="2897182" cy="333703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-2395221" y="2744893"/>
              <a:ext cx="2897182" cy="2398607"/>
              <a:chOff x="1947333" y="5528733"/>
              <a:chExt cx="2760134" cy="1659467"/>
            </a:xfrm>
          </p:grpSpPr>
          <p:pic>
            <p:nvPicPr>
              <p:cNvPr id="19" name="図形 5" descr="ロゴ大"/>
              <p:cNvPicPr>
                <a:picLocks noChangeAspect="1"/>
              </p:cNvPicPr>
              <p:nvPr/>
            </p:nvPicPr>
            <p:blipFill rotWithShape="1">
              <a:blip r:embed="rId3" cstate="print"/>
              <a:srcRect/>
              <a:stretch>
                <a:fillRect/>
              </a:stretch>
            </p:blipFill>
            <p:spPr>
              <a:xfrm>
                <a:off x="1947333" y="5528733"/>
                <a:ext cx="2760134" cy="1659467"/>
              </a:xfrm>
              <a:prstGeom prst="rect">
                <a:avLst/>
              </a:prstGeom>
            </p:spPr>
          </p:pic>
          <p:grpSp>
            <p:nvGrpSpPr>
              <p:cNvPr id="20" name="グループ化 19"/>
              <p:cNvGrpSpPr/>
              <p:nvPr/>
            </p:nvGrpSpPr>
            <p:grpSpPr>
              <a:xfrm>
                <a:off x="2301849" y="5752308"/>
                <a:ext cx="2080695" cy="1275537"/>
                <a:chOff x="2523694" y="4467428"/>
                <a:chExt cx="2039878" cy="1659152"/>
              </a:xfrm>
            </p:grpSpPr>
            <p:sp>
              <p:nvSpPr>
                <p:cNvPr id="21" name="円/楕円 20"/>
                <p:cNvSpPr/>
                <p:nvPr/>
              </p:nvSpPr>
              <p:spPr>
                <a:xfrm rot="1834999">
                  <a:off x="2573443" y="4467428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円/楕円 21"/>
                <p:cNvSpPr/>
                <p:nvPr/>
              </p:nvSpPr>
              <p:spPr>
                <a:xfrm rot="20137994">
                  <a:off x="2523694" y="5129607"/>
                  <a:ext cx="518408" cy="9197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円/楕円 22"/>
                <p:cNvSpPr/>
                <p:nvPr/>
              </p:nvSpPr>
              <p:spPr>
                <a:xfrm rot="20999916">
                  <a:off x="3902537" y="4474152"/>
                  <a:ext cx="661035" cy="14531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円/楕円 23"/>
                <p:cNvSpPr/>
                <p:nvPr/>
              </p:nvSpPr>
              <p:spPr>
                <a:xfrm rot="1834999">
                  <a:off x="3112556" y="5338145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2800351" y="4501146"/>
                  <a:ext cx="1325599" cy="1390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4" name="台形 3"/>
            <p:cNvSpPr/>
            <p:nvPr/>
          </p:nvSpPr>
          <p:spPr>
            <a:xfrm>
              <a:off x="-1259804" y="5107350"/>
              <a:ext cx="659920" cy="974573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893085" y="5969756"/>
            <a:ext cx="2897182" cy="3214702"/>
            <a:chOff x="-2395221" y="2744893"/>
            <a:chExt cx="2897182" cy="3212304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-2395221" y="2744893"/>
              <a:ext cx="2897182" cy="2398607"/>
              <a:chOff x="1947333" y="5528733"/>
              <a:chExt cx="2760134" cy="1659467"/>
            </a:xfrm>
          </p:grpSpPr>
          <p:pic>
            <p:nvPicPr>
              <p:cNvPr id="30" name="図形 5" descr="ロゴ大"/>
              <p:cNvPicPr>
                <a:picLocks noChangeAspect="1"/>
              </p:cNvPicPr>
              <p:nvPr/>
            </p:nvPicPr>
            <p:blipFill rotWithShape="1">
              <a:blip r:embed="rId3" cstate="print"/>
              <a:srcRect/>
              <a:stretch>
                <a:fillRect/>
              </a:stretch>
            </p:blipFill>
            <p:spPr>
              <a:xfrm>
                <a:off x="1947333" y="5528733"/>
                <a:ext cx="2760134" cy="1659467"/>
              </a:xfrm>
              <a:prstGeom prst="rect">
                <a:avLst/>
              </a:prstGeom>
            </p:spPr>
          </p:pic>
          <p:grpSp>
            <p:nvGrpSpPr>
              <p:cNvPr id="31" name="グループ化 30"/>
              <p:cNvGrpSpPr/>
              <p:nvPr/>
            </p:nvGrpSpPr>
            <p:grpSpPr>
              <a:xfrm>
                <a:off x="2301849" y="5752308"/>
                <a:ext cx="2080695" cy="1275537"/>
                <a:chOff x="2523694" y="4467428"/>
                <a:chExt cx="2039878" cy="1659152"/>
              </a:xfrm>
            </p:grpSpPr>
            <p:sp>
              <p:nvSpPr>
                <p:cNvPr id="32" name="円/楕円 31"/>
                <p:cNvSpPr/>
                <p:nvPr/>
              </p:nvSpPr>
              <p:spPr>
                <a:xfrm rot="1834999">
                  <a:off x="2573443" y="4467428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円/楕円 32"/>
                <p:cNvSpPr/>
                <p:nvPr/>
              </p:nvSpPr>
              <p:spPr>
                <a:xfrm rot="20137994">
                  <a:off x="2523694" y="5129607"/>
                  <a:ext cx="518408" cy="9197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円/楕円 33"/>
                <p:cNvSpPr/>
                <p:nvPr/>
              </p:nvSpPr>
              <p:spPr>
                <a:xfrm rot="20999916">
                  <a:off x="3902537" y="4474152"/>
                  <a:ext cx="661035" cy="14531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円/楕円 34"/>
                <p:cNvSpPr/>
                <p:nvPr/>
              </p:nvSpPr>
              <p:spPr>
                <a:xfrm rot="1834999">
                  <a:off x="3112556" y="5338145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正方形/長方形 35"/>
                <p:cNvSpPr/>
                <p:nvPr/>
              </p:nvSpPr>
              <p:spPr>
                <a:xfrm>
                  <a:off x="2800351" y="4501146"/>
                  <a:ext cx="1325599" cy="1390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29" name="台形 28"/>
            <p:cNvSpPr/>
            <p:nvPr/>
          </p:nvSpPr>
          <p:spPr>
            <a:xfrm>
              <a:off x="-1259804" y="5107350"/>
              <a:ext cx="659920" cy="849847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3851264" y="5917846"/>
            <a:ext cx="2897182" cy="3212304"/>
            <a:chOff x="-2395221" y="2744893"/>
            <a:chExt cx="2897182" cy="3212304"/>
          </a:xfrm>
        </p:grpSpPr>
        <p:grpSp>
          <p:nvGrpSpPr>
            <p:cNvPr id="38" name="グループ化 37"/>
            <p:cNvGrpSpPr/>
            <p:nvPr/>
          </p:nvGrpSpPr>
          <p:grpSpPr>
            <a:xfrm>
              <a:off x="-2395221" y="2744893"/>
              <a:ext cx="2897182" cy="2398607"/>
              <a:chOff x="1947333" y="5528733"/>
              <a:chExt cx="2760134" cy="1659467"/>
            </a:xfrm>
          </p:grpSpPr>
          <p:pic>
            <p:nvPicPr>
              <p:cNvPr id="40" name="図形 5" descr="ロゴ大"/>
              <p:cNvPicPr>
                <a:picLocks noChangeAspect="1"/>
              </p:cNvPicPr>
              <p:nvPr/>
            </p:nvPicPr>
            <p:blipFill rotWithShape="1">
              <a:blip r:embed="rId3" cstate="print"/>
              <a:srcRect/>
              <a:stretch>
                <a:fillRect/>
              </a:stretch>
            </p:blipFill>
            <p:spPr>
              <a:xfrm>
                <a:off x="1947333" y="5528733"/>
                <a:ext cx="2760134" cy="1659467"/>
              </a:xfrm>
              <a:prstGeom prst="rect">
                <a:avLst/>
              </a:prstGeom>
            </p:spPr>
          </p:pic>
          <p:grpSp>
            <p:nvGrpSpPr>
              <p:cNvPr id="41" name="グループ化 40"/>
              <p:cNvGrpSpPr/>
              <p:nvPr/>
            </p:nvGrpSpPr>
            <p:grpSpPr>
              <a:xfrm>
                <a:off x="2301849" y="5752308"/>
                <a:ext cx="2080695" cy="1275537"/>
                <a:chOff x="2523694" y="4467428"/>
                <a:chExt cx="2039878" cy="1659152"/>
              </a:xfrm>
            </p:grpSpPr>
            <p:sp>
              <p:nvSpPr>
                <p:cNvPr id="42" name="円/楕円 41"/>
                <p:cNvSpPr/>
                <p:nvPr/>
              </p:nvSpPr>
              <p:spPr>
                <a:xfrm rot="1834999">
                  <a:off x="2573443" y="4467428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円/楕円 42"/>
                <p:cNvSpPr/>
                <p:nvPr/>
              </p:nvSpPr>
              <p:spPr>
                <a:xfrm rot="20137994">
                  <a:off x="2523694" y="5129607"/>
                  <a:ext cx="518408" cy="9197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円/楕円 43"/>
                <p:cNvSpPr/>
                <p:nvPr/>
              </p:nvSpPr>
              <p:spPr>
                <a:xfrm rot="20999916">
                  <a:off x="3902537" y="4474152"/>
                  <a:ext cx="661035" cy="14531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円/楕円 44"/>
                <p:cNvSpPr/>
                <p:nvPr/>
              </p:nvSpPr>
              <p:spPr>
                <a:xfrm rot="1834999">
                  <a:off x="3112556" y="5338145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正方形/長方形 45"/>
                <p:cNvSpPr/>
                <p:nvPr/>
              </p:nvSpPr>
              <p:spPr>
                <a:xfrm>
                  <a:off x="2800351" y="4501146"/>
                  <a:ext cx="1325599" cy="1390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39" name="台形 38"/>
            <p:cNvSpPr/>
            <p:nvPr/>
          </p:nvSpPr>
          <p:spPr>
            <a:xfrm>
              <a:off x="-1259804" y="5107350"/>
              <a:ext cx="659920" cy="849847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3851264" y="2119731"/>
            <a:ext cx="2897182" cy="3379619"/>
            <a:chOff x="-2395221" y="2744893"/>
            <a:chExt cx="2897182" cy="3212304"/>
          </a:xfrm>
        </p:grpSpPr>
        <p:grpSp>
          <p:nvGrpSpPr>
            <p:cNvPr id="48" name="グループ化 47"/>
            <p:cNvGrpSpPr/>
            <p:nvPr/>
          </p:nvGrpSpPr>
          <p:grpSpPr>
            <a:xfrm>
              <a:off x="-2395221" y="2744893"/>
              <a:ext cx="2897182" cy="2398607"/>
              <a:chOff x="1947333" y="5528733"/>
              <a:chExt cx="2760134" cy="1659467"/>
            </a:xfrm>
          </p:grpSpPr>
          <p:pic>
            <p:nvPicPr>
              <p:cNvPr id="50" name="図形 5" descr="ロゴ大"/>
              <p:cNvPicPr>
                <a:picLocks noChangeAspect="1"/>
              </p:cNvPicPr>
              <p:nvPr/>
            </p:nvPicPr>
            <p:blipFill rotWithShape="1">
              <a:blip r:embed="rId4" cstate="print"/>
              <a:srcRect/>
              <a:stretch>
                <a:fillRect/>
              </a:stretch>
            </p:blipFill>
            <p:spPr>
              <a:xfrm>
                <a:off x="1947333" y="5528733"/>
                <a:ext cx="2760134" cy="1659467"/>
              </a:xfrm>
              <a:prstGeom prst="rect">
                <a:avLst/>
              </a:prstGeom>
            </p:spPr>
          </p:pic>
          <p:grpSp>
            <p:nvGrpSpPr>
              <p:cNvPr id="51" name="グループ化 50"/>
              <p:cNvGrpSpPr/>
              <p:nvPr/>
            </p:nvGrpSpPr>
            <p:grpSpPr>
              <a:xfrm>
                <a:off x="2301849" y="5752308"/>
                <a:ext cx="2080695" cy="1275537"/>
                <a:chOff x="2523694" y="4467428"/>
                <a:chExt cx="2039878" cy="1659152"/>
              </a:xfrm>
            </p:grpSpPr>
            <p:sp>
              <p:nvSpPr>
                <p:cNvPr id="52" name="円/楕円 51"/>
                <p:cNvSpPr/>
                <p:nvPr/>
              </p:nvSpPr>
              <p:spPr>
                <a:xfrm rot="1834999">
                  <a:off x="2573443" y="4467428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円/楕円 52"/>
                <p:cNvSpPr/>
                <p:nvPr/>
              </p:nvSpPr>
              <p:spPr>
                <a:xfrm rot="20137994">
                  <a:off x="2523694" y="5129607"/>
                  <a:ext cx="518408" cy="9197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" name="円/楕円 53"/>
                <p:cNvSpPr/>
                <p:nvPr/>
              </p:nvSpPr>
              <p:spPr>
                <a:xfrm rot="20999916">
                  <a:off x="3902537" y="4474152"/>
                  <a:ext cx="661035" cy="14531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円/楕円 54"/>
                <p:cNvSpPr/>
                <p:nvPr/>
              </p:nvSpPr>
              <p:spPr>
                <a:xfrm rot="1834999">
                  <a:off x="3112556" y="5338145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" name="正方形/長方形 55"/>
                <p:cNvSpPr/>
                <p:nvPr/>
              </p:nvSpPr>
              <p:spPr>
                <a:xfrm>
                  <a:off x="2800351" y="4501146"/>
                  <a:ext cx="1325599" cy="1390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49" name="台形 48"/>
            <p:cNvSpPr/>
            <p:nvPr/>
          </p:nvSpPr>
          <p:spPr>
            <a:xfrm>
              <a:off x="-1259804" y="5107350"/>
              <a:ext cx="659920" cy="849847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2271038" y="4804127"/>
            <a:ext cx="2845424" cy="1094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美術館の名前</a:t>
            </a:r>
            <a:endParaRPr kumimoji="1" lang="ja-JP" altLang="en-US" dirty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2590972" y="5351622"/>
            <a:ext cx="22055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円/楕円 56"/>
          <p:cNvSpPr/>
          <p:nvPr/>
        </p:nvSpPr>
        <p:spPr>
          <a:xfrm>
            <a:off x="2674407" y="3785859"/>
            <a:ext cx="257175" cy="267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/>
        </p:nvSpPr>
        <p:spPr>
          <a:xfrm>
            <a:off x="5866503" y="3919645"/>
            <a:ext cx="257175" cy="267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/>
        </p:nvSpPr>
        <p:spPr>
          <a:xfrm>
            <a:off x="2906176" y="7689344"/>
            <a:ext cx="257175" cy="267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5818476" y="7659123"/>
            <a:ext cx="257175" cy="267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2997266" y="5384415"/>
            <a:ext cx="109088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び   じゅつ  かん</a:t>
            </a:r>
            <a:endParaRPr kumimoji="1" lang="ja-JP" altLang="en-US" sz="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394335" y="255865"/>
            <a:ext cx="5810250" cy="880785"/>
            <a:chOff x="394335" y="255865"/>
            <a:chExt cx="5810250" cy="880785"/>
          </a:xfrm>
        </p:grpSpPr>
        <p:sp>
          <p:nvSpPr>
            <p:cNvPr id="62" name="テキストボックス 2"/>
            <p:cNvSpPr txBox="1"/>
            <p:nvPr/>
          </p:nvSpPr>
          <p:spPr>
            <a:xfrm>
              <a:off x="394335" y="305435"/>
              <a:ext cx="5810250" cy="83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“記憶</a:t>
              </a:r>
              <a:r>
                <a:rPr lang="ja-JP" altLang="en-US" sz="24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の森”</a:t>
              </a:r>
              <a:endParaRPr lang="en-US" altLang="ja-JP" sz="24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  <a:p>
              <a:r>
                <a:rPr lang="ja-JP" altLang="en-US" sz="24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   美術館で何を見ましたか？</a:t>
              </a:r>
              <a:endParaRPr lang="ja-JP" altLang="en-US" sz="24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819196" y="642201"/>
              <a:ext cx="1090883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び     じゅつ   かん</a:t>
              </a:r>
              <a:endParaRPr kumimoji="1" lang="ja-JP" altLang="en-US" sz="7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819726" y="255865"/>
              <a:ext cx="72499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き　　おく</a:t>
              </a:r>
              <a:endParaRPr kumimoji="1" lang="ja-JP" altLang="en-US" sz="7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910590" y="244475"/>
            <a:ext cx="5947410" cy="890905"/>
            <a:chOff x="1434" y="157"/>
            <a:chExt cx="9366" cy="1403"/>
          </a:xfrm>
        </p:grpSpPr>
        <p:sp>
          <p:nvSpPr>
            <p:cNvPr id="6" name="テキストボックス 5"/>
            <p:cNvSpPr txBox="1"/>
            <p:nvPr/>
          </p:nvSpPr>
          <p:spPr>
            <a:xfrm>
              <a:off x="1434" y="229"/>
              <a:ext cx="9150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ja-JP" altLang="en-US" sz="24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7" name="図形 6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9" name="角丸四角形 8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3" name="図形 5" descr="ロゴ大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0375" y="259715"/>
            <a:ext cx="1317625" cy="890905"/>
          </a:xfrm>
          <a:prstGeom prst="rect">
            <a:avLst/>
          </a:prstGeom>
        </p:spPr>
      </p:pic>
      <p:grpSp>
        <p:nvGrpSpPr>
          <p:cNvPr id="26" name="グループ化 25"/>
          <p:cNvGrpSpPr/>
          <p:nvPr/>
        </p:nvGrpSpPr>
        <p:grpSpPr>
          <a:xfrm>
            <a:off x="715412" y="2122641"/>
            <a:ext cx="2897182" cy="3337030"/>
            <a:chOff x="-2395221" y="2744893"/>
            <a:chExt cx="2897182" cy="3337030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-2395221" y="2744893"/>
              <a:ext cx="2897182" cy="2398607"/>
              <a:chOff x="1947333" y="5528733"/>
              <a:chExt cx="2760134" cy="1659467"/>
            </a:xfrm>
          </p:grpSpPr>
          <p:pic>
            <p:nvPicPr>
              <p:cNvPr id="19" name="図形 5" descr="ロゴ大"/>
              <p:cNvPicPr>
                <a:picLocks noChangeAspect="1"/>
              </p:cNvPicPr>
              <p:nvPr/>
            </p:nvPicPr>
            <p:blipFill rotWithShape="1">
              <a:blip r:embed="rId3" cstate="print"/>
              <a:srcRect/>
              <a:stretch>
                <a:fillRect/>
              </a:stretch>
            </p:blipFill>
            <p:spPr>
              <a:xfrm>
                <a:off x="1947333" y="5528733"/>
                <a:ext cx="2760134" cy="1659467"/>
              </a:xfrm>
              <a:prstGeom prst="rect">
                <a:avLst/>
              </a:prstGeom>
            </p:spPr>
          </p:pic>
          <p:grpSp>
            <p:nvGrpSpPr>
              <p:cNvPr id="20" name="グループ化 19"/>
              <p:cNvGrpSpPr/>
              <p:nvPr/>
            </p:nvGrpSpPr>
            <p:grpSpPr>
              <a:xfrm>
                <a:off x="2301849" y="5752308"/>
                <a:ext cx="2080695" cy="1275537"/>
                <a:chOff x="2523694" y="4467428"/>
                <a:chExt cx="2039878" cy="1659152"/>
              </a:xfrm>
            </p:grpSpPr>
            <p:sp>
              <p:nvSpPr>
                <p:cNvPr id="21" name="円/楕円 20"/>
                <p:cNvSpPr/>
                <p:nvPr/>
              </p:nvSpPr>
              <p:spPr>
                <a:xfrm rot="1834999">
                  <a:off x="2573443" y="4467428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円/楕円 21"/>
                <p:cNvSpPr/>
                <p:nvPr/>
              </p:nvSpPr>
              <p:spPr>
                <a:xfrm rot="20137994">
                  <a:off x="2523694" y="5129607"/>
                  <a:ext cx="518408" cy="9197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円/楕円 22"/>
                <p:cNvSpPr/>
                <p:nvPr/>
              </p:nvSpPr>
              <p:spPr>
                <a:xfrm rot="20999916">
                  <a:off x="3902537" y="4474152"/>
                  <a:ext cx="661035" cy="14531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円/楕円 23"/>
                <p:cNvSpPr/>
                <p:nvPr/>
              </p:nvSpPr>
              <p:spPr>
                <a:xfrm rot="1834999">
                  <a:off x="3112556" y="5338145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2800351" y="4501146"/>
                  <a:ext cx="1325599" cy="1390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4" name="台形 3"/>
            <p:cNvSpPr/>
            <p:nvPr/>
          </p:nvSpPr>
          <p:spPr>
            <a:xfrm>
              <a:off x="-1259804" y="5107350"/>
              <a:ext cx="659920" cy="974573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893085" y="5969756"/>
            <a:ext cx="2897182" cy="3214702"/>
            <a:chOff x="-2395221" y="2744893"/>
            <a:chExt cx="2897182" cy="3212304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-2395221" y="2744893"/>
              <a:ext cx="2897182" cy="2398607"/>
              <a:chOff x="1947333" y="5528733"/>
              <a:chExt cx="2760134" cy="1659467"/>
            </a:xfrm>
          </p:grpSpPr>
          <p:pic>
            <p:nvPicPr>
              <p:cNvPr id="30" name="図形 5" descr="ロゴ大"/>
              <p:cNvPicPr>
                <a:picLocks noChangeAspect="1"/>
              </p:cNvPicPr>
              <p:nvPr/>
            </p:nvPicPr>
            <p:blipFill rotWithShape="1">
              <a:blip r:embed="rId3" cstate="print"/>
              <a:srcRect/>
              <a:stretch>
                <a:fillRect/>
              </a:stretch>
            </p:blipFill>
            <p:spPr>
              <a:xfrm>
                <a:off x="1947333" y="5528733"/>
                <a:ext cx="2760134" cy="1659467"/>
              </a:xfrm>
              <a:prstGeom prst="rect">
                <a:avLst/>
              </a:prstGeom>
            </p:spPr>
          </p:pic>
          <p:grpSp>
            <p:nvGrpSpPr>
              <p:cNvPr id="31" name="グループ化 30"/>
              <p:cNvGrpSpPr/>
              <p:nvPr/>
            </p:nvGrpSpPr>
            <p:grpSpPr>
              <a:xfrm>
                <a:off x="2301849" y="5752308"/>
                <a:ext cx="2080695" cy="1275537"/>
                <a:chOff x="2523694" y="4467428"/>
                <a:chExt cx="2039878" cy="1659152"/>
              </a:xfrm>
            </p:grpSpPr>
            <p:sp>
              <p:nvSpPr>
                <p:cNvPr id="32" name="円/楕円 31"/>
                <p:cNvSpPr/>
                <p:nvPr/>
              </p:nvSpPr>
              <p:spPr>
                <a:xfrm rot="1834999">
                  <a:off x="2573443" y="4467428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円/楕円 32"/>
                <p:cNvSpPr/>
                <p:nvPr/>
              </p:nvSpPr>
              <p:spPr>
                <a:xfrm rot="20137994">
                  <a:off x="2523694" y="5129607"/>
                  <a:ext cx="518408" cy="9197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円/楕円 33"/>
                <p:cNvSpPr/>
                <p:nvPr/>
              </p:nvSpPr>
              <p:spPr>
                <a:xfrm rot="20999916">
                  <a:off x="3902537" y="4474152"/>
                  <a:ext cx="661035" cy="14531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円/楕円 34"/>
                <p:cNvSpPr/>
                <p:nvPr/>
              </p:nvSpPr>
              <p:spPr>
                <a:xfrm rot="1834999">
                  <a:off x="3112556" y="5338145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正方形/長方形 35"/>
                <p:cNvSpPr/>
                <p:nvPr/>
              </p:nvSpPr>
              <p:spPr>
                <a:xfrm>
                  <a:off x="2800351" y="4501146"/>
                  <a:ext cx="1325599" cy="1390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29" name="台形 28"/>
            <p:cNvSpPr/>
            <p:nvPr/>
          </p:nvSpPr>
          <p:spPr>
            <a:xfrm>
              <a:off x="-1259804" y="5107350"/>
              <a:ext cx="659920" cy="849847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3851264" y="5917846"/>
            <a:ext cx="2897182" cy="3212304"/>
            <a:chOff x="-2395221" y="2744893"/>
            <a:chExt cx="2897182" cy="3212304"/>
          </a:xfrm>
        </p:grpSpPr>
        <p:grpSp>
          <p:nvGrpSpPr>
            <p:cNvPr id="38" name="グループ化 37"/>
            <p:cNvGrpSpPr/>
            <p:nvPr/>
          </p:nvGrpSpPr>
          <p:grpSpPr>
            <a:xfrm>
              <a:off x="-2395221" y="2744893"/>
              <a:ext cx="2897182" cy="2398607"/>
              <a:chOff x="1947333" y="5528733"/>
              <a:chExt cx="2760134" cy="1659467"/>
            </a:xfrm>
          </p:grpSpPr>
          <p:pic>
            <p:nvPicPr>
              <p:cNvPr id="40" name="図形 5" descr="ロゴ大"/>
              <p:cNvPicPr>
                <a:picLocks noChangeAspect="1"/>
              </p:cNvPicPr>
              <p:nvPr/>
            </p:nvPicPr>
            <p:blipFill rotWithShape="1">
              <a:blip r:embed="rId3" cstate="print"/>
              <a:srcRect/>
              <a:stretch>
                <a:fillRect/>
              </a:stretch>
            </p:blipFill>
            <p:spPr>
              <a:xfrm>
                <a:off x="1947333" y="5528733"/>
                <a:ext cx="2760134" cy="1659467"/>
              </a:xfrm>
              <a:prstGeom prst="rect">
                <a:avLst/>
              </a:prstGeom>
            </p:spPr>
          </p:pic>
          <p:grpSp>
            <p:nvGrpSpPr>
              <p:cNvPr id="41" name="グループ化 40"/>
              <p:cNvGrpSpPr/>
              <p:nvPr/>
            </p:nvGrpSpPr>
            <p:grpSpPr>
              <a:xfrm>
                <a:off x="2301849" y="5752308"/>
                <a:ext cx="2080695" cy="1275537"/>
                <a:chOff x="2523694" y="4467428"/>
                <a:chExt cx="2039878" cy="1659152"/>
              </a:xfrm>
            </p:grpSpPr>
            <p:sp>
              <p:nvSpPr>
                <p:cNvPr id="42" name="円/楕円 41"/>
                <p:cNvSpPr/>
                <p:nvPr/>
              </p:nvSpPr>
              <p:spPr>
                <a:xfrm rot="1834999">
                  <a:off x="2573443" y="4467428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円/楕円 42"/>
                <p:cNvSpPr/>
                <p:nvPr/>
              </p:nvSpPr>
              <p:spPr>
                <a:xfrm rot="20137994">
                  <a:off x="2523694" y="5129607"/>
                  <a:ext cx="518408" cy="9197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円/楕円 43"/>
                <p:cNvSpPr/>
                <p:nvPr/>
              </p:nvSpPr>
              <p:spPr>
                <a:xfrm rot="20999916">
                  <a:off x="3902537" y="4474152"/>
                  <a:ext cx="661035" cy="14531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円/楕円 44"/>
                <p:cNvSpPr/>
                <p:nvPr/>
              </p:nvSpPr>
              <p:spPr>
                <a:xfrm rot="1834999">
                  <a:off x="3112556" y="5338145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正方形/長方形 45"/>
                <p:cNvSpPr/>
                <p:nvPr/>
              </p:nvSpPr>
              <p:spPr>
                <a:xfrm>
                  <a:off x="2800351" y="4501146"/>
                  <a:ext cx="1325599" cy="1390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39" name="台形 38"/>
            <p:cNvSpPr/>
            <p:nvPr/>
          </p:nvSpPr>
          <p:spPr>
            <a:xfrm>
              <a:off x="-1259804" y="5107350"/>
              <a:ext cx="659920" cy="849847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3851264" y="2119731"/>
            <a:ext cx="2897182" cy="3379619"/>
            <a:chOff x="-2395221" y="2744893"/>
            <a:chExt cx="2897182" cy="3212304"/>
          </a:xfrm>
        </p:grpSpPr>
        <p:grpSp>
          <p:nvGrpSpPr>
            <p:cNvPr id="48" name="グループ化 47"/>
            <p:cNvGrpSpPr/>
            <p:nvPr/>
          </p:nvGrpSpPr>
          <p:grpSpPr>
            <a:xfrm>
              <a:off x="-2395221" y="2744893"/>
              <a:ext cx="2897182" cy="2398607"/>
              <a:chOff x="1947333" y="5528733"/>
              <a:chExt cx="2760134" cy="1659467"/>
            </a:xfrm>
          </p:grpSpPr>
          <p:pic>
            <p:nvPicPr>
              <p:cNvPr id="50" name="図形 5" descr="ロゴ大"/>
              <p:cNvPicPr>
                <a:picLocks noChangeAspect="1"/>
              </p:cNvPicPr>
              <p:nvPr/>
            </p:nvPicPr>
            <p:blipFill rotWithShape="1">
              <a:blip r:embed="rId4" cstate="print"/>
              <a:srcRect/>
              <a:stretch>
                <a:fillRect/>
              </a:stretch>
            </p:blipFill>
            <p:spPr>
              <a:xfrm>
                <a:off x="1947333" y="5528733"/>
                <a:ext cx="2760134" cy="1659467"/>
              </a:xfrm>
              <a:prstGeom prst="rect">
                <a:avLst/>
              </a:prstGeom>
            </p:spPr>
          </p:pic>
          <p:grpSp>
            <p:nvGrpSpPr>
              <p:cNvPr id="51" name="グループ化 50"/>
              <p:cNvGrpSpPr/>
              <p:nvPr/>
            </p:nvGrpSpPr>
            <p:grpSpPr>
              <a:xfrm>
                <a:off x="2301849" y="5752308"/>
                <a:ext cx="2080695" cy="1275537"/>
                <a:chOff x="2523694" y="4467428"/>
                <a:chExt cx="2039878" cy="1659152"/>
              </a:xfrm>
            </p:grpSpPr>
            <p:sp>
              <p:nvSpPr>
                <p:cNvPr id="52" name="円/楕円 51"/>
                <p:cNvSpPr/>
                <p:nvPr/>
              </p:nvSpPr>
              <p:spPr>
                <a:xfrm rot="1834999">
                  <a:off x="2573443" y="4467428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円/楕円 52"/>
                <p:cNvSpPr/>
                <p:nvPr/>
              </p:nvSpPr>
              <p:spPr>
                <a:xfrm rot="20137994">
                  <a:off x="2523694" y="5129607"/>
                  <a:ext cx="518408" cy="9197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" name="円/楕円 53"/>
                <p:cNvSpPr/>
                <p:nvPr/>
              </p:nvSpPr>
              <p:spPr>
                <a:xfrm rot="20999916">
                  <a:off x="3902537" y="4474152"/>
                  <a:ext cx="661035" cy="14531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円/楕円 54"/>
                <p:cNvSpPr/>
                <p:nvPr/>
              </p:nvSpPr>
              <p:spPr>
                <a:xfrm rot="1834999">
                  <a:off x="3112556" y="5338145"/>
                  <a:ext cx="837557" cy="7884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" name="正方形/長方形 55"/>
                <p:cNvSpPr/>
                <p:nvPr/>
              </p:nvSpPr>
              <p:spPr>
                <a:xfrm>
                  <a:off x="2800351" y="4501146"/>
                  <a:ext cx="1325599" cy="1390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49" name="台形 48"/>
            <p:cNvSpPr/>
            <p:nvPr/>
          </p:nvSpPr>
          <p:spPr>
            <a:xfrm>
              <a:off x="-1259804" y="5107350"/>
              <a:ext cx="659920" cy="849847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7" name="円/楕円 56"/>
          <p:cNvSpPr/>
          <p:nvPr/>
        </p:nvSpPr>
        <p:spPr>
          <a:xfrm>
            <a:off x="2674407" y="3785859"/>
            <a:ext cx="257175" cy="267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/>
        </p:nvSpPr>
        <p:spPr>
          <a:xfrm>
            <a:off x="5866503" y="3919645"/>
            <a:ext cx="257175" cy="267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/>
        </p:nvSpPr>
        <p:spPr>
          <a:xfrm>
            <a:off x="2906176" y="7689344"/>
            <a:ext cx="257175" cy="267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5818476" y="7659123"/>
            <a:ext cx="257175" cy="267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2" name="図形 5" descr="ロゴ大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9895" y="259715"/>
            <a:ext cx="1317625" cy="890905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386715" y="255865"/>
            <a:ext cx="5810250" cy="880785"/>
            <a:chOff x="386715" y="255865"/>
            <a:chExt cx="5810250" cy="880785"/>
          </a:xfrm>
        </p:grpSpPr>
        <p:sp>
          <p:nvSpPr>
            <p:cNvPr id="71" name="テキストボックス 2"/>
            <p:cNvSpPr txBox="1"/>
            <p:nvPr/>
          </p:nvSpPr>
          <p:spPr>
            <a:xfrm>
              <a:off x="386715" y="305435"/>
              <a:ext cx="5810250" cy="83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“記憶</a:t>
              </a:r>
              <a:r>
                <a:rPr lang="ja-JP" altLang="en-US" sz="24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の森”</a:t>
              </a:r>
              <a:endParaRPr lang="en-US" altLang="ja-JP" sz="24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  <a:p>
              <a:r>
                <a:rPr lang="ja-JP" altLang="en-US" sz="24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   美術館で何を</a:t>
              </a:r>
              <a:r>
                <a:rPr lang="ja-JP" altLang="en-US" sz="2400" b="1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し</a:t>
              </a:r>
              <a:r>
                <a:rPr lang="ja-JP" altLang="en-US" sz="24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ましたか？</a:t>
              </a:r>
              <a:endParaRPr lang="ja-JP" altLang="en-US" sz="24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819196" y="642201"/>
              <a:ext cx="1090883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び     じゅつ   かん</a:t>
              </a:r>
              <a:endParaRPr kumimoji="1" lang="ja-JP" altLang="en-US" sz="7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819726" y="255865"/>
              <a:ext cx="72499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き　　おく</a:t>
              </a:r>
              <a:endParaRPr kumimoji="1" lang="ja-JP" altLang="en-US" sz="700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</p:grpSp>
      <p:sp>
        <p:nvSpPr>
          <p:cNvPr id="77" name="正方形/長方形 76"/>
          <p:cNvSpPr/>
          <p:nvPr/>
        </p:nvSpPr>
        <p:spPr>
          <a:xfrm>
            <a:off x="2271038" y="4804127"/>
            <a:ext cx="2845424" cy="1094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美術館の名前</a:t>
            </a:r>
            <a:endParaRPr kumimoji="1" lang="ja-JP" altLang="en-US" dirty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cxnSp>
        <p:nvCxnSpPr>
          <p:cNvPr id="78" name="直線コネクタ 77"/>
          <p:cNvCxnSpPr/>
          <p:nvPr/>
        </p:nvCxnSpPr>
        <p:spPr>
          <a:xfrm>
            <a:off x="2590972" y="5351622"/>
            <a:ext cx="22055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>
            <a:off x="2997266" y="5384415"/>
            <a:ext cx="109088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び   じゅつ  かん</a:t>
            </a:r>
            <a:endParaRPr kumimoji="1" lang="ja-JP" altLang="en-US" sz="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975360" y="259715"/>
            <a:ext cx="5882640" cy="1718313"/>
            <a:chOff x="1536" y="157"/>
            <a:chExt cx="9264" cy="2208"/>
          </a:xfrm>
        </p:grpSpPr>
        <p:sp>
          <p:nvSpPr>
            <p:cNvPr id="12" name="テキストボックス 2"/>
            <p:cNvSpPr txBox="1"/>
            <p:nvPr/>
          </p:nvSpPr>
          <p:spPr>
            <a:xfrm>
              <a:off x="1536" y="229"/>
              <a:ext cx="9150" cy="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友だちや家族に</a:t>
              </a:r>
              <a:endParaRPr lang="en-US" altLang="ja-JP" sz="28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手紙を書こう！</a:t>
              </a:r>
              <a:endParaRPr lang="en-US" altLang="ja-JP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  <a:p>
              <a:r>
                <a:rPr lang="en-US" altLang="ja-JP" sz="800" b="1" strike="sngStrike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 </a:t>
              </a:r>
            </a:p>
            <a:p>
              <a:r>
                <a:rPr lang="ja-JP" altLang="en-US" sz="14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～</a:t>
              </a:r>
              <a:r>
                <a:rPr lang="ja-JP" altLang="en-US" sz="1400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美術館訪問や、お気に入りの作品について書いてみよう～</a:t>
              </a:r>
              <a:r>
                <a:rPr lang="ja-JP" altLang="en-US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　　　　　</a:t>
              </a:r>
              <a:endParaRPr lang="en-US" altLang="ja-JP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  <a:p>
              <a:endParaRPr lang="ja-JP" altLang="en-US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13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46487" y="825057"/>
            <a:ext cx="3590057" cy="5328000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46486" y="4803460"/>
            <a:ext cx="3590057" cy="5328000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284064" y="2046734"/>
            <a:ext cx="725277" cy="72527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284064" y="6028184"/>
            <a:ext cx="725277" cy="725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ボックス 2"/>
          <p:cNvSpPr txBox="1"/>
          <p:nvPr/>
        </p:nvSpPr>
        <p:spPr>
          <a:xfrm>
            <a:off x="910590" y="305435"/>
            <a:ext cx="5810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sz="2000" b="1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★葉書は、宛名面の枠線に沿って切り取って使ってください</a:t>
            </a:r>
            <a:r>
              <a:rPr lang="ja-JP" altLang="en-US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。</a:t>
            </a:r>
            <a:endParaRPr lang="en-US" altLang="ja-JP" sz="2400" b="1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ja-JP" altLang="en-US" sz="12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ボックス 2"/>
          <p:cNvSpPr txBox="1"/>
          <p:nvPr/>
        </p:nvSpPr>
        <p:spPr>
          <a:xfrm>
            <a:off x="880110" y="305435"/>
            <a:ext cx="5810250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spc="-15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美術館紹介</a:t>
            </a:r>
            <a:r>
              <a:rPr kumimoji="1" lang="ja-JP" altLang="en-US" sz="2800" spc="-3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ボードを</a:t>
            </a:r>
            <a:r>
              <a:rPr kumimoji="1" lang="ja-JP" altLang="en-US" sz="2800" spc="-3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つくろう</a:t>
            </a:r>
            <a:r>
              <a:rPr kumimoji="1" lang="ja-JP" altLang="en-US" sz="28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！</a:t>
            </a:r>
          </a:p>
        </p:txBody>
      </p:sp>
      <p:pic>
        <p:nvPicPr>
          <p:cNvPr id="13" name="図形 5" descr="ロゴ大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1800" y="259715"/>
            <a:ext cx="1317625" cy="890905"/>
          </a:xfrm>
          <a:prstGeom prst="rect">
            <a:avLst/>
          </a:prstGeom>
        </p:spPr>
      </p:pic>
      <p:sp>
        <p:nvSpPr>
          <p:cNvPr id="14" name="角丸四角形 13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ボックス 8"/>
          <p:cNvSpPr txBox="1"/>
          <p:nvPr/>
        </p:nvSpPr>
        <p:spPr>
          <a:xfrm>
            <a:off x="872476" y="2049148"/>
            <a:ext cx="5676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だれに（何年生）紹介したい？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　　　　　　　　　　　　　　　　　　　</a:t>
            </a:r>
            <a:endParaRPr kumimoji="1" lang="ja-JP" altLang="en-US" sz="1400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50" name="四角形 41"/>
          <p:cNvSpPr/>
          <p:nvPr/>
        </p:nvSpPr>
        <p:spPr>
          <a:xfrm>
            <a:off x="5623201" y="4351641"/>
            <a:ext cx="464820" cy="213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 rot="16200000">
            <a:off x="1714778" y="4613870"/>
            <a:ext cx="3865628" cy="53978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005416" y="252356"/>
            <a:ext cx="177905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び     じゅつ  かん  しょう  かい　</a:t>
            </a:r>
            <a:endParaRPr kumimoji="1" lang="ja-JP" altLang="en-US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948675" y="2685337"/>
            <a:ext cx="5397831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615462" y="2853047"/>
            <a:ext cx="6800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0"/>
            <a:r>
              <a:rPr kumimoji="1" lang="ja-JP" altLang="en-US" sz="140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伝えたい内容を考えよう</a:t>
            </a:r>
            <a:r>
              <a:rPr kumimoji="1" lang="ja-JP" altLang="en-US" sz="1400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！　どんな</a:t>
            </a:r>
            <a:r>
              <a:rPr kumimoji="1" lang="ja-JP" altLang="en-US" sz="140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ことを紹介したい？</a:t>
            </a:r>
            <a:endParaRPr kumimoji="1" lang="en-US" altLang="ja-JP" sz="1400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lvl="0"/>
            <a:r>
              <a:rPr kumimoji="1" lang="ja-JP" altLang="en-US" sz="140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（感じたこと、発見したことなどから考えよう！）</a:t>
            </a:r>
            <a:endParaRPr kumimoji="1" lang="en-US" altLang="ja-JP" sz="1400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67" name="メモ 66"/>
          <p:cNvSpPr/>
          <p:nvPr/>
        </p:nvSpPr>
        <p:spPr>
          <a:xfrm>
            <a:off x="948676" y="3403710"/>
            <a:ext cx="5397830" cy="1313591"/>
          </a:xfrm>
          <a:prstGeom prst="foldedCorner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9" name="正方形/長方形 68"/>
          <p:cNvSpPr/>
          <p:nvPr/>
        </p:nvSpPr>
        <p:spPr>
          <a:xfrm>
            <a:off x="872476" y="4983295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ja-JP" altLang="en-US" sz="1400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どんなものを使って作ってみたい？</a:t>
            </a:r>
            <a:endParaRPr lang="en-US" altLang="ja-JP" sz="1400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882000" y="4761832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ja-JP" altLang="en-US" sz="1400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アイデアをスケッチしてみよう！　</a:t>
            </a:r>
            <a:endParaRPr lang="en-US" altLang="ja-JP" sz="1400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948675" y="8871148"/>
            <a:ext cx="5536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ja-JP" altLang="en-US" sz="1200" u="sng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「使って作ってみたい材料・用具：　　　　　　　　　　　　　　　　 　」</a:t>
            </a:r>
            <a:endParaRPr lang="en-US" altLang="ja-JP" sz="1200" u="sng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967740" y="259715"/>
            <a:ext cx="5890260" cy="890905"/>
            <a:chOff x="1524" y="157"/>
            <a:chExt cx="9276" cy="1403"/>
          </a:xfrm>
        </p:grpSpPr>
        <p:sp>
          <p:nvSpPr>
            <p:cNvPr id="12" name="テキストボックス 2"/>
            <p:cNvSpPr txBox="1"/>
            <p:nvPr/>
          </p:nvSpPr>
          <p:spPr>
            <a:xfrm>
              <a:off x="1524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アーティストって？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13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14" name="角丸四角形 13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ボックス 8"/>
          <p:cNvSpPr txBox="1"/>
          <p:nvPr/>
        </p:nvSpPr>
        <p:spPr>
          <a:xfrm>
            <a:off x="972101" y="1996465"/>
            <a:ext cx="5676914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１．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アーティストだ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と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思うものに丸を付けましょう。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lang="ja-JP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</a:t>
            </a:r>
            <a:r>
              <a:rPr lang="ja-JP" altLang="en-US" sz="12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（いくつでも）</a:t>
            </a:r>
            <a:endParaRPr lang="en-US" altLang="ja-JP" sz="12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353695"/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先生　　　お母さん　　　おばあさ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ん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総理大臣</a:t>
            </a:r>
            <a:endParaRPr kumimoji="1"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353695"/>
            <a:endParaRPr kumimoji="1" lang="en-US" altLang="ja-JP" sz="1400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353695"/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バスケットボール選手　　　お父さん　　　おじいさん　　</a:t>
            </a:r>
          </a:p>
          <a:p>
            <a:pPr marL="353695"/>
            <a:endParaRPr kumimoji="1"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353695"/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ゾウ　　　子ども　　　おばさ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ん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友だち　　</a:t>
            </a:r>
          </a:p>
          <a:p>
            <a:pPr marL="353695"/>
            <a:endParaRPr kumimoji="1"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353695"/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ロボット　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警察官　　おじさん　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料理人　　花屋さん　</a:t>
            </a:r>
            <a:endParaRPr kumimoji="1"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en-US" altLang="ja-JP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en-US" altLang="ja-JP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２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．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有名な</a:t>
            </a:r>
            <a:r>
              <a:rPr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アーティストの名前を言えますか？</a:t>
            </a:r>
          </a:p>
          <a:p>
            <a:endParaRPr lang="en-US" altLang="ja-JP" sz="1400" u="sng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269875"/>
            <a:r>
              <a:rPr lang="ja-JP" altLang="ja-JP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lang="ja-JP" altLang="en-US" sz="1400" u="sng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　　　　　　　　　　　</a:t>
            </a:r>
            <a:r>
              <a:rPr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</a:t>
            </a:r>
            <a:endParaRPr lang="ja-JP" altLang="en-US" sz="1400" u="sng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３．あなた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が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個人的に知っているアーティストは、誰ですか？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269875"/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　　　　　　　　　　　　　　　　</a:t>
            </a:r>
            <a:r>
              <a:rPr lang="en-US" altLang="ja-JP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   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</a:t>
            </a:r>
          </a:p>
          <a:p>
            <a:endParaRPr kumimoji="1" lang="ja-JP" altLang="en-US" sz="1400" u="sng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４．お気に入りのアーティストは誰ですか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？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269875"/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　　　　　　　　　　　　　　　　　</a:t>
            </a:r>
            <a:r>
              <a:rPr lang="en-US" altLang="ja-JP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   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</a:t>
            </a:r>
            <a:endParaRPr lang="ja-JP" altLang="en-US" sz="1400" u="sng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lang="ja-JP" altLang="en-US" sz="1400" u="sng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５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．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どんな時、自分がアーティストだと思いますか？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269875"/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</a:t>
            </a: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　　　　　　　　　　　</a:t>
            </a:r>
            <a:r>
              <a:rPr lang="en-US" altLang="ja-JP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   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</a:t>
            </a:r>
            <a:endParaRPr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365125" indent="-365125"/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６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．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大人になったらアーティストになりたいですか？ 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365125" indent="-365125"/>
            <a:r>
              <a:rPr lang="en-US" altLang="ja-JP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</a:t>
            </a:r>
            <a:r>
              <a:rPr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    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なりたくありませんか？  それはなぜ？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269875"/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　　　　　　　　　　　　　　　　　</a:t>
            </a:r>
            <a:r>
              <a:rPr lang="en-US" altLang="ja-JP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   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</a:t>
            </a:r>
            <a:endParaRPr kumimoji="1" lang="ja-JP" altLang="en-US" sz="1400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18" name="四角形 17"/>
          <p:cNvSpPr/>
          <p:nvPr/>
        </p:nvSpPr>
        <p:spPr>
          <a:xfrm>
            <a:off x="1365885" y="9138285"/>
            <a:ext cx="4738370" cy="107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テキストボックス 40"/>
          <p:cNvSpPr txBox="1"/>
          <p:nvPr/>
        </p:nvSpPr>
        <p:spPr>
          <a:xfrm>
            <a:off x="1274483" y="5113432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u="sng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286248" y="3819319"/>
            <a:ext cx="89535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りょうりに</a:t>
            </a:r>
            <a:r>
              <a:rPr kumimoji="1" lang="ja-JP" altLang="en-US" sz="800" dirty="0" err="1">
                <a:latin typeface="HG丸ｺﾞｼｯｸM-PRO" panose="020F0400000000000000" charset="-128"/>
                <a:ea typeface="HG丸ｺﾞｼｯｸM-PRO" panose="020F0400000000000000" charset="-128"/>
              </a:rPr>
              <a:t>ん</a:t>
            </a:r>
            <a:endParaRPr kumimoji="1" lang="en-US" altLang="ja-JP" sz="8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377440" y="3811699"/>
            <a:ext cx="802005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err="1">
                <a:latin typeface="HG丸ｺﾞｼｯｸM-PRO" panose="020F0400000000000000" charset="-128"/>
                <a:ea typeface="HG丸ｺﾞｼｯｸM-PRO" panose="020F0400000000000000" charset="-128"/>
              </a:rPr>
              <a:t>けいさ</a:t>
            </a:r>
            <a:r>
              <a: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rPr>
              <a:t>つかん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884524" y="2539209"/>
            <a:ext cx="1008805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そうりだいじん</a:t>
            </a:r>
            <a:endParaRPr kumimoji="1" lang="en-US" altLang="ja-JP" sz="8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27841" y="2979448"/>
            <a:ext cx="72499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せんしゅ</a:t>
            </a:r>
            <a:endParaRPr kumimoji="1" lang="en-US" altLang="ja-JP" sz="8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68689" y="3810220"/>
            <a:ext cx="72499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はなや</a:t>
            </a:r>
            <a:endParaRPr kumimoji="1" lang="en-US" altLang="ja-JP" sz="8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087328" y="5551831"/>
            <a:ext cx="72499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こ じんてき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056906" y="5558200"/>
            <a:ext cx="72499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だ</a:t>
            </a:r>
            <a:r>
              <a:rPr kumimoji="1" lang="ja-JP" altLang="en-US" sz="700" dirty="0">
                <a:latin typeface="HG丸ｺﾞｼｯｸM-PRO" panose="020F0400000000000000" charset="-128"/>
                <a:ea typeface="HG丸ｺﾞｼｯｸM-PRO" panose="020F0400000000000000" charset="-128"/>
              </a:rPr>
              <a:t>れ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624346" y="6437345"/>
            <a:ext cx="72499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だ</a:t>
            </a:r>
            <a:r>
              <a:rPr kumimoji="1" lang="ja-JP" altLang="en-US" sz="700" dirty="0">
                <a:latin typeface="HG丸ｺﾞｼｯｸM-PRO" panose="020F0400000000000000" charset="-128"/>
                <a:ea typeface="HG丸ｺﾞｼｯｸM-PRO" panose="020F0400000000000000" charset="-128"/>
              </a:rPr>
              <a:t>れ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910590" y="259715"/>
            <a:ext cx="5947410" cy="890905"/>
            <a:chOff x="1434" y="157"/>
            <a:chExt cx="9366" cy="1403"/>
          </a:xfrm>
        </p:grpSpPr>
        <p:sp>
          <p:nvSpPr>
            <p:cNvPr id="12" name="テキストボックス 2"/>
            <p:cNvSpPr txBox="1"/>
            <p:nvPr/>
          </p:nvSpPr>
          <p:spPr>
            <a:xfrm>
              <a:off x="1434" y="229"/>
              <a:ext cx="9150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どんな材料や道具をつかう？</a:t>
              </a:r>
              <a:endParaRPr kumimoji="1" lang="en-US" altLang="ja-JP" sz="24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endParaRPr>
            </a:p>
            <a:p>
              <a:endParaRPr lang="ja-JP" altLang="en-US" sz="24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13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14" name="角丸四角形 13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ボックス 8"/>
          <p:cNvSpPr txBox="1"/>
          <p:nvPr/>
        </p:nvSpPr>
        <p:spPr>
          <a:xfrm>
            <a:off x="981710" y="1910715"/>
            <a:ext cx="5438775" cy="843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あなたがアーティストだったら、どんな素材や道具が必要かな？</a:t>
            </a:r>
          </a:p>
          <a:p>
            <a:pPr>
              <a:lnSpc>
                <a:spcPct val="90000"/>
              </a:lnSpc>
            </a:pPr>
            <a:endParaRPr kumimoji="1" lang="ja-JP" altLang="en-US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１　壁画を描く時？</a:t>
            </a:r>
          </a:p>
          <a:p>
            <a:pPr marL="71755" fontAlgn="auto">
              <a:lnSpc>
                <a:spcPct val="110000"/>
              </a:lnSpc>
            </a:pPr>
            <a:endParaRPr kumimoji="1"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endParaRPr kumimoji="1"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２　彫刻を作る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時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？</a:t>
            </a:r>
          </a:p>
          <a:p>
            <a:pPr marL="71755" fontAlgn="auto">
              <a:lnSpc>
                <a:spcPct val="110000"/>
              </a:lnSpc>
            </a:pPr>
            <a:endParaRPr kumimoji="1"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３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コミックを描く時？</a:t>
            </a: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71755" fontAlgn="auto">
              <a:lnSpc>
                <a:spcPct val="110000"/>
              </a:lnSpc>
            </a:pPr>
            <a:endParaRPr kumimoji="1" lang="ja-JP" altLang="en-US" sz="1400" u="sng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４　ビデオやゲームを作る時？</a:t>
            </a: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71755" fontAlgn="auto">
              <a:lnSpc>
                <a:spcPct val="110000"/>
              </a:lnSpc>
            </a:pPr>
            <a:endParaRPr kumimoji="1" lang="ja-JP" altLang="en-US" sz="1400" u="sng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５　鎧兜を作る時？</a:t>
            </a: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71755" fontAlgn="auto">
              <a:lnSpc>
                <a:spcPct val="110000"/>
              </a:lnSpc>
            </a:pPr>
            <a:endParaRPr kumimoji="1"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6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スマートフォンを作る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時？</a:t>
            </a: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71755" fontAlgn="auto">
              <a:lnSpc>
                <a:spcPct val="110000"/>
              </a:lnSpc>
            </a:pPr>
            <a:endParaRPr kumimoji="1"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7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スニーカーをデザインする時？</a:t>
            </a: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71755" fontAlgn="auto">
              <a:lnSpc>
                <a:spcPct val="110000"/>
              </a:lnSpc>
            </a:pPr>
            <a:endParaRPr kumimoji="1"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8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写真を撮る時？</a:t>
            </a: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71755" fontAlgn="auto">
              <a:lnSpc>
                <a:spcPct val="110000"/>
              </a:lnSpc>
            </a:pPr>
            <a:endParaRPr kumimoji="1" lang="en-US" altLang="ja-JP" sz="1400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9</a:t>
            </a: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キルトを作る時？</a:t>
            </a:r>
          </a:p>
          <a:p>
            <a:pPr fontAlgn="auto">
              <a:lnSpc>
                <a:spcPct val="11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kumimoji="1" lang="en-US" altLang="ja-JP" sz="1400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 smtClean="0">
                <a:solidFill>
                  <a:srgbClr val="FF0000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</a:t>
            </a:r>
            <a:endParaRPr kumimoji="1" lang="en-US" altLang="ja-JP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dirty="0" smtClean="0">
                <a:solidFill>
                  <a:srgbClr val="FF0000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</a:t>
            </a:r>
          </a:p>
          <a:p>
            <a:endParaRPr kumimoji="1" lang="ja-JP" altLang="en-US" strike="sngStrike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lang="ja-JP" altLang="en-US" strike="sngStrike" dirty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ja-JP" altLang="en-US" strike="sngStrike" dirty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2" name="テキストボックス 1"/>
          <p:cNvSpPr txBox="1"/>
          <p:nvPr/>
        </p:nvSpPr>
        <p:spPr>
          <a:xfrm>
            <a:off x="1522730" y="3016885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　　　　　　　　　　　　　　　　　　　　　　　　　　　　　</a:t>
            </a:r>
            <a:r>
              <a:rPr lang="ja-JP" altLang="en-US" u="sng" dirty="0" smtClean="0"/>
              <a:t>　</a:t>
            </a:r>
            <a:endParaRPr lang="ja-JP" altLang="en-US" u="sng" dirty="0"/>
          </a:p>
        </p:txBody>
      </p:sp>
      <p:sp>
        <p:nvSpPr>
          <p:cNvPr id="6" name="テキストボックス 5"/>
          <p:cNvSpPr txBox="1"/>
          <p:nvPr/>
        </p:nvSpPr>
        <p:spPr>
          <a:xfrm>
            <a:off x="1522730" y="3719195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　　　　　　　　　　　　　　　　　　　　　　　　　　　　　</a:t>
            </a:r>
            <a:r>
              <a:rPr lang="ja-JP" altLang="en-US" u="sng" dirty="0" smtClean="0"/>
              <a:t>　</a:t>
            </a:r>
            <a:endParaRPr lang="ja-JP" altLang="en-US" u="sng" dirty="0"/>
          </a:p>
        </p:txBody>
      </p:sp>
      <p:sp>
        <p:nvSpPr>
          <p:cNvPr id="10" name="テキストボックス 9"/>
          <p:cNvSpPr txBox="1"/>
          <p:nvPr/>
        </p:nvSpPr>
        <p:spPr>
          <a:xfrm>
            <a:off x="1522730" y="4421505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　　　　　　　　　　　　　　　　　　　　　　　　　　　　　</a:t>
            </a:r>
            <a:r>
              <a:rPr lang="ja-JP" altLang="en-US" u="sng" dirty="0" smtClean="0"/>
              <a:t>　</a:t>
            </a:r>
            <a:endParaRPr lang="ja-JP" altLang="en-US" u="sng" dirty="0"/>
          </a:p>
        </p:txBody>
      </p:sp>
      <p:sp>
        <p:nvSpPr>
          <p:cNvPr id="20" name="テキストボックス 19"/>
          <p:cNvSpPr txBox="1"/>
          <p:nvPr/>
        </p:nvSpPr>
        <p:spPr>
          <a:xfrm>
            <a:off x="1522730" y="5123815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　　　　　　　　　　　　　　　　　　　　　　　　　　　　　</a:t>
            </a:r>
            <a:r>
              <a:rPr lang="ja-JP" altLang="en-US" u="sng" dirty="0" smtClean="0"/>
              <a:t>　</a:t>
            </a:r>
            <a:endParaRPr lang="ja-JP" altLang="en-US" u="sng" dirty="0"/>
          </a:p>
        </p:txBody>
      </p:sp>
      <p:sp>
        <p:nvSpPr>
          <p:cNvPr id="23" name="テキストボックス 22"/>
          <p:cNvSpPr txBox="1"/>
          <p:nvPr/>
        </p:nvSpPr>
        <p:spPr>
          <a:xfrm>
            <a:off x="1522730" y="5826125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　　　　　　　　　　　　　　　　　　　　　　　　　　　　　</a:t>
            </a:r>
            <a:r>
              <a:rPr lang="ja-JP" altLang="en-US" u="sng" dirty="0" smtClean="0"/>
              <a:t>　</a:t>
            </a:r>
            <a:endParaRPr lang="ja-JP" altLang="en-US" u="sng" dirty="0"/>
          </a:p>
        </p:txBody>
      </p:sp>
      <p:sp>
        <p:nvSpPr>
          <p:cNvPr id="26" name="テキストボックス 25"/>
          <p:cNvSpPr txBox="1"/>
          <p:nvPr/>
        </p:nvSpPr>
        <p:spPr>
          <a:xfrm>
            <a:off x="1522730" y="6528435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　　　　　　　　　　　　　　　　　　　　　　　　　　　　　</a:t>
            </a:r>
            <a:r>
              <a:rPr lang="ja-JP" altLang="en-US" u="sng" dirty="0" smtClean="0"/>
              <a:t>　</a:t>
            </a:r>
            <a:endParaRPr lang="ja-JP" altLang="en-US" u="sng" dirty="0"/>
          </a:p>
        </p:txBody>
      </p:sp>
      <p:sp>
        <p:nvSpPr>
          <p:cNvPr id="38" name="テキストボックス 37"/>
          <p:cNvSpPr txBox="1"/>
          <p:nvPr/>
        </p:nvSpPr>
        <p:spPr>
          <a:xfrm>
            <a:off x="1522730" y="7230745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　　　　　　　　　　　　　　　　　　　　　　　　　　　　　</a:t>
            </a:r>
            <a:r>
              <a:rPr lang="ja-JP" altLang="en-US" u="sng" dirty="0" smtClean="0"/>
              <a:t>　</a:t>
            </a:r>
            <a:endParaRPr lang="ja-JP" altLang="en-US" u="sng" dirty="0"/>
          </a:p>
        </p:txBody>
      </p:sp>
      <p:sp>
        <p:nvSpPr>
          <p:cNvPr id="41" name="テキストボックス 40"/>
          <p:cNvSpPr txBox="1"/>
          <p:nvPr/>
        </p:nvSpPr>
        <p:spPr>
          <a:xfrm>
            <a:off x="1522730" y="7933055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　　　　　　　　　　　　　　　　　　　　　　　　　　　　　</a:t>
            </a:r>
            <a:r>
              <a:rPr lang="ja-JP" altLang="en-US" u="sng" dirty="0" smtClean="0"/>
              <a:t>　</a:t>
            </a:r>
            <a:endParaRPr lang="ja-JP" altLang="en-US" u="sng" dirty="0"/>
          </a:p>
        </p:txBody>
      </p:sp>
      <p:sp>
        <p:nvSpPr>
          <p:cNvPr id="44" name="テキストボックス 43"/>
          <p:cNvSpPr txBox="1"/>
          <p:nvPr/>
        </p:nvSpPr>
        <p:spPr>
          <a:xfrm>
            <a:off x="1522730" y="8635365"/>
            <a:ext cx="5095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　　　　　　　　　　　　　　　　　　　　　　　　　　　　　</a:t>
            </a:r>
            <a:r>
              <a:rPr lang="ja-JP" altLang="en-US" u="sng" dirty="0" smtClean="0"/>
              <a:t>　</a:t>
            </a:r>
            <a:endParaRPr lang="ja-JP" altLang="en-US" u="sng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412659" y="2616453"/>
            <a:ext cx="72499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へき が</a:t>
            </a:r>
            <a:endParaRPr kumimoji="1" lang="ja-JP" altLang="en-US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316877" y="5422280"/>
            <a:ext cx="80384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よろいかぶ</a:t>
            </a:r>
            <a:r>
              <a: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rPr>
              <a:t>と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359212" y="3302331"/>
            <a:ext cx="72499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ちょうこ</a:t>
            </a:r>
            <a:r>
              <a:rPr kumimoji="1"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rPr>
              <a:t>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2020.03インデックス・印刷用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" y="0"/>
            <a:ext cx="6855802" cy="990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ボックス 9"/>
          <p:cNvSpPr txBox="1"/>
          <p:nvPr/>
        </p:nvSpPr>
        <p:spPr>
          <a:xfrm>
            <a:off x="688229" y="2723535"/>
            <a:ext cx="56173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本教材は、以下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の4部で構成されています。</a:t>
            </a:r>
          </a:p>
          <a:p>
            <a:pPr>
              <a:lnSpc>
                <a:spcPct val="150000"/>
              </a:lnSpc>
            </a:pP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467360">
              <a:lnSpc>
                <a:spcPct val="150000"/>
              </a:lnSpc>
            </a:pP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・ 美術館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へ行く前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に</a:t>
            </a: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467360">
              <a:lnSpc>
                <a:spcPct val="150000"/>
              </a:lnSpc>
            </a:pP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・ 美術館で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は</a:t>
            </a:r>
          </a:p>
          <a:p>
            <a:pPr marL="467360">
              <a:lnSpc>
                <a:spcPct val="150000"/>
              </a:lnSpc>
            </a:pP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・ 美術館訪問後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に</a:t>
            </a:r>
          </a:p>
          <a:p>
            <a:pPr marL="467360">
              <a:lnSpc>
                <a:spcPct val="150000"/>
              </a:lnSpc>
            </a:pP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・ 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発展的活動</a:t>
            </a: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467360">
              <a:lnSpc>
                <a:spcPct val="150000"/>
              </a:lnSpc>
            </a:pP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各部のはじめに活動のポイントを明記しました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それ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を読んで、続くワークシート等を子ども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たち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の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興味・関心に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あわせて活用してください。</a:t>
            </a:r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910590" y="259715"/>
            <a:ext cx="5947410" cy="890905"/>
            <a:chOff x="1434" y="157"/>
            <a:chExt cx="9366" cy="1403"/>
          </a:xfrm>
        </p:grpSpPr>
        <p:sp>
          <p:nvSpPr>
            <p:cNvPr id="9" name="テキストボックス 8"/>
            <p:cNvSpPr txBox="1"/>
            <p:nvPr/>
          </p:nvSpPr>
          <p:spPr>
            <a:xfrm>
              <a:off x="1434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本教材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の</a:t>
              </a:r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構成</a:t>
              </a:r>
              <a:endParaRPr lang="ja-JP" altLang="en-US" sz="2800" b="1" dirty="0"/>
            </a:p>
          </p:txBody>
        </p:sp>
        <p:pic>
          <p:nvPicPr>
            <p:cNvPr id="11" name="図形 10" descr="ロゴ大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ボックス 8"/>
          <p:cNvSpPr txBox="1"/>
          <p:nvPr/>
        </p:nvSpPr>
        <p:spPr>
          <a:xfrm>
            <a:off x="1025207" y="3683953"/>
            <a:ext cx="51739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１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キャラクターウェブ 特徴を書きだそう！</a:t>
            </a:r>
            <a:endParaRPr lang="ja-JP" altLang="en-US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kumimoji="1" lang="en-US" altLang="ja-JP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２　詩をつくろう！</a:t>
            </a:r>
          </a:p>
          <a:p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３　ストーリーマップ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で物語を作ろう！</a:t>
            </a:r>
            <a:endParaRPr kumimoji="1"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kumimoji="1" lang="en-US" altLang="ja-JP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</a:t>
            </a:r>
            <a:r>
              <a:rPr kumimoji="1"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kumimoji="1" lang="ja-JP" altLang="en-US" strike="sngStrike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endParaRPr lang="ja-JP" altLang="en-US" strike="sngStrike" dirty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ja-JP" altLang="en-US" strike="sngStrike" dirty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62799" y="3702368"/>
            <a:ext cx="407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910590" y="259715"/>
            <a:ext cx="5947410" cy="890905"/>
            <a:chOff x="1434" y="157"/>
            <a:chExt cx="9366" cy="1403"/>
          </a:xfrm>
        </p:grpSpPr>
        <p:sp>
          <p:nvSpPr>
            <p:cNvPr id="11" name="テキストボックス 10"/>
            <p:cNvSpPr txBox="1"/>
            <p:nvPr/>
          </p:nvSpPr>
          <p:spPr>
            <a:xfrm>
              <a:off x="1434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発展的活動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</a:endParaRPr>
            </a:p>
          </p:txBody>
        </p:sp>
        <p:pic>
          <p:nvPicPr>
            <p:cNvPr id="13" name="図形 12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14" name="テキストボックス 6"/>
          <p:cNvSpPr txBox="1"/>
          <p:nvPr/>
        </p:nvSpPr>
        <p:spPr>
          <a:xfrm>
            <a:off x="965574" y="1822086"/>
            <a:ext cx="5465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＜資料＞で紹介する画像データなどを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使用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し、さらなる作品鑑賞を楽しんでみましょ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う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。活動を広げるワークシートを紹介しています。</a:t>
            </a:r>
            <a:endParaRPr lang="en-US" altLang="ja-JP" sz="2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直線コネクタ 34"/>
          <p:cNvCxnSpPr/>
          <p:nvPr/>
        </p:nvCxnSpPr>
        <p:spPr>
          <a:xfrm flipH="1" flipV="1">
            <a:off x="1102360" y="5805079"/>
            <a:ext cx="5324550" cy="1005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V="1">
            <a:off x="1302722" y="5120640"/>
            <a:ext cx="5124198" cy="2862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/>
          <p:cNvGrpSpPr/>
          <p:nvPr/>
        </p:nvGrpSpPr>
        <p:grpSpPr>
          <a:xfrm>
            <a:off x="967740" y="259715"/>
            <a:ext cx="5890260" cy="998855"/>
            <a:chOff x="1524" y="157"/>
            <a:chExt cx="9276" cy="1573"/>
          </a:xfrm>
        </p:grpSpPr>
        <p:sp>
          <p:nvSpPr>
            <p:cNvPr id="12" name="テキストボックス 2"/>
            <p:cNvSpPr txBox="1"/>
            <p:nvPr/>
          </p:nvSpPr>
          <p:spPr>
            <a:xfrm>
              <a:off x="1524" y="229"/>
              <a:ext cx="915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キャラクターウェブ</a:t>
              </a:r>
              <a:endParaRPr lang="en-US" altLang="ja-JP" sz="28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 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 </a:t>
              </a:r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特徴を書きだそう！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13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14" name="角丸四角形 13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 flipH="1" flipV="1">
            <a:off x="1825393" y="3465042"/>
            <a:ext cx="4601527" cy="5466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2536393" y="2984498"/>
            <a:ext cx="2547042" cy="632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ボックス 8"/>
          <p:cNvSpPr txBox="1"/>
          <p:nvPr/>
        </p:nvSpPr>
        <p:spPr>
          <a:xfrm>
            <a:off x="970246" y="1983667"/>
            <a:ext cx="5750594" cy="1011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アート作品の中に出てくる人、動物、ものを見つけて、その名前を中心の雲の中に書きましょう。その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周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りに、絵から読みとれるそれらの特徴を書きましょう。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4469096" y="6811754"/>
            <a:ext cx="173809" cy="1798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797191" y="2282647"/>
            <a:ext cx="72499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まわ</a:t>
            </a:r>
            <a:endParaRPr kumimoji="1" lang="en-US" altLang="ja-JP" sz="8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290321" y="673046"/>
            <a:ext cx="897467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とく  　ちょう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41780" y="2617551"/>
            <a:ext cx="724999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とくちょう</a:t>
            </a:r>
            <a:endParaRPr kumimoji="1" lang="en-US" altLang="ja-JP" sz="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2" name="二等辺三角形 1"/>
          <p:cNvSpPr/>
          <p:nvPr/>
        </p:nvSpPr>
        <p:spPr>
          <a:xfrm rot="20100000">
            <a:off x="4072890" y="5485130"/>
            <a:ext cx="75565" cy="927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二等辺三角形 2"/>
          <p:cNvSpPr/>
          <p:nvPr/>
        </p:nvSpPr>
        <p:spPr>
          <a:xfrm rot="2220000">
            <a:off x="3958590" y="5481320"/>
            <a:ext cx="75565" cy="927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二等辺三角形 3"/>
          <p:cNvSpPr/>
          <p:nvPr/>
        </p:nvSpPr>
        <p:spPr>
          <a:xfrm rot="20100000">
            <a:off x="4007485" y="5482590"/>
            <a:ext cx="75565" cy="927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二等辺三角形 4"/>
          <p:cNvSpPr/>
          <p:nvPr/>
        </p:nvSpPr>
        <p:spPr>
          <a:xfrm rot="2220000">
            <a:off x="3925570" y="5481320"/>
            <a:ext cx="75565" cy="927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二等辺三角形 5"/>
          <p:cNvSpPr/>
          <p:nvPr/>
        </p:nvSpPr>
        <p:spPr>
          <a:xfrm rot="1620000">
            <a:off x="4088765" y="5480050"/>
            <a:ext cx="75565" cy="927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二等辺三角形 6"/>
          <p:cNvSpPr/>
          <p:nvPr/>
        </p:nvSpPr>
        <p:spPr>
          <a:xfrm rot="1620000">
            <a:off x="4008755" y="5483225"/>
            <a:ext cx="75565" cy="927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二等辺三角形 7"/>
          <p:cNvSpPr/>
          <p:nvPr/>
        </p:nvSpPr>
        <p:spPr>
          <a:xfrm rot="4500000">
            <a:off x="4157345" y="5492115"/>
            <a:ext cx="75565" cy="927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二等辺三角形 14"/>
          <p:cNvSpPr/>
          <p:nvPr/>
        </p:nvSpPr>
        <p:spPr>
          <a:xfrm rot="5400000">
            <a:off x="4029710" y="5459095"/>
            <a:ext cx="75565" cy="927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二等辺三角形 16"/>
          <p:cNvSpPr/>
          <p:nvPr/>
        </p:nvSpPr>
        <p:spPr>
          <a:xfrm rot="1620000">
            <a:off x="3591560" y="5555615"/>
            <a:ext cx="75565" cy="927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2187575" y="4999355"/>
            <a:ext cx="3505835" cy="2448560"/>
            <a:chOff x="998" y="3720"/>
            <a:chExt cx="8948" cy="7112"/>
          </a:xfrm>
        </p:grpSpPr>
        <p:sp>
          <p:nvSpPr>
            <p:cNvPr id="19" name="楕円 18"/>
            <p:cNvSpPr/>
            <p:nvPr/>
          </p:nvSpPr>
          <p:spPr>
            <a:xfrm>
              <a:off x="998" y="3720"/>
              <a:ext cx="8948" cy="7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22" name="グループ化 21"/>
            <p:cNvGrpSpPr/>
            <p:nvPr/>
          </p:nvGrpSpPr>
          <p:grpSpPr>
            <a:xfrm>
              <a:off x="1446" y="4055"/>
              <a:ext cx="7857" cy="6386"/>
              <a:chOff x="1446" y="4055"/>
              <a:chExt cx="7857" cy="6386"/>
            </a:xfrm>
          </p:grpSpPr>
          <p:pic>
            <p:nvPicPr>
              <p:cNvPr id="32" name="図形 31" descr="ロゴ大"/>
              <p:cNvPicPr>
                <a:picLocks noChangeAspect="1"/>
              </p:cNvPicPr>
              <p:nvPr/>
            </p:nvPicPr>
            <p:blipFill>
              <a:blip r:embed="rId3" cstate="print"/>
              <a:srcRect l="7441" t="109" r="9513"/>
              <a:stretch>
                <a:fillRect/>
              </a:stretch>
            </p:blipFill>
            <p:spPr>
              <a:xfrm>
                <a:off x="1446" y="4055"/>
                <a:ext cx="7857" cy="6386"/>
              </a:xfrm>
              <a:prstGeom prst="rect">
                <a:avLst/>
              </a:prstGeom>
            </p:spPr>
          </p:pic>
          <p:grpSp>
            <p:nvGrpSpPr>
              <p:cNvPr id="33" name="グループ化 32"/>
              <p:cNvGrpSpPr/>
              <p:nvPr/>
            </p:nvGrpSpPr>
            <p:grpSpPr>
              <a:xfrm>
                <a:off x="2445" y="4857"/>
                <a:ext cx="6155" cy="4879"/>
                <a:chOff x="2445" y="4857"/>
                <a:chExt cx="6155" cy="4879"/>
              </a:xfrm>
              <a:solidFill>
                <a:schemeClr val="bg1"/>
              </a:solidFill>
            </p:grpSpPr>
            <p:sp>
              <p:nvSpPr>
                <p:cNvPr id="34" name="楕円 33"/>
                <p:cNvSpPr/>
                <p:nvPr/>
              </p:nvSpPr>
              <p:spPr>
                <a:xfrm>
                  <a:off x="2645" y="4857"/>
                  <a:ext cx="2463" cy="296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37" name="楕円 36"/>
                <p:cNvSpPr/>
                <p:nvPr/>
              </p:nvSpPr>
              <p:spPr>
                <a:xfrm>
                  <a:off x="2445" y="6210"/>
                  <a:ext cx="3640" cy="31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38" name="楕円 37"/>
                <p:cNvSpPr/>
                <p:nvPr/>
              </p:nvSpPr>
              <p:spPr>
                <a:xfrm>
                  <a:off x="4595" y="4857"/>
                  <a:ext cx="3640" cy="31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39" name="楕円 38"/>
                <p:cNvSpPr/>
                <p:nvPr/>
              </p:nvSpPr>
              <p:spPr>
                <a:xfrm>
                  <a:off x="4960" y="6209"/>
                  <a:ext cx="3640" cy="31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40" name="楕円 39"/>
                <p:cNvSpPr/>
                <p:nvPr/>
              </p:nvSpPr>
              <p:spPr>
                <a:xfrm>
                  <a:off x="3795" y="6560"/>
                  <a:ext cx="3640" cy="31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</p:grpSp>
      </p:grpSp>
      <p:cxnSp>
        <p:nvCxnSpPr>
          <p:cNvPr id="46" name="直線コネクタ 45"/>
          <p:cNvCxnSpPr/>
          <p:nvPr/>
        </p:nvCxnSpPr>
        <p:spPr>
          <a:xfrm flipV="1">
            <a:off x="3087370" y="6194848"/>
            <a:ext cx="1676400" cy="66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3466476" y="6410581"/>
            <a:ext cx="94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名　前</a:t>
            </a:r>
            <a:endParaRPr kumimoji="1" lang="ja-JP" altLang="en-US" sz="1600" dirty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910590" y="259715"/>
            <a:ext cx="5947410" cy="890905"/>
            <a:chOff x="1434" y="157"/>
            <a:chExt cx="9366" cy="1403"/>
          </a:xfrm>
        </p:grpSpPr>
        <p:sp>
          <p:nvSpPr>
            <p:cNvPr id="12" name="テキストボックス 2"/>
            <p:cNvSpPr txBox="1"/>
            <p:nvPr/>
          </p:nvSpPr>
          <p:spPr>
            <a:xfrm>
              <a:off x="1434" y="253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詩をつくろう！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13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14" name="角丸四角形 13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ボックス 8"/>
          <p:cNvSpPr txBox="1"/>
          <p:nvPr/>
        </p:nvSpPr>
        <p:spPr>
          <a:xfrm>
            <a:off x="910590" y="1661160"/>
            <a:ext cx="5652135" cy="7973464"/>
          </a:xfrm>
          <a:prstGeom prst="rect">
            <a:avLst/>
          </a:prstGeom>
          <a:noFill/>
        </p:spPr>
        <p:txBody>
          <a:bodyPr wrap="square" spcCol="72000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お気に入りの作品は？</a:t>
            </a:r>
            <a:endParaRPr kumimoji="1" lang="ja-JP" altLang="en-US" sz="1600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>
              <a:lnSpc>
                <a:spcPct val="110000"/>
              </a:lnSpc>
            </a:pPr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題名</a:t>
            </a:r>
            <a:r>
              <a:rPr kumimoji="1" lang="ja-JP" altLang="en-US" sz="16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　       　　</a:t>
            </a:r>
            <a:r>
              <a:rPr kumimoji="1"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作者</a:t>
            </a:r>
            <a:r>
              <a:rPr kumimoji="1" lang="ja-JP" altLang="en-US" sz="1400" u="sng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sz="1600" u="sng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 　　　　　　　　</a:t>
            </a:r>
            <a:endParaRPr kumimoji="1" lang="ja-JP" altLang="en-US" sz="16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60000"/>
              </a:lnSpc>
            </a:pPr>
            <a:endParaRPr kumimoji="1" lang="en-US" altLang="ja-JP" sz="1600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60000"/>
              </a:lnSpc>
            </a:pPr>
            <a:r>
              <a:rPr kumimoji="1" lang="ja-JP" altLang="en-US" sz="12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作品のなかにどんなものが見えたかな？</a:t>
            </a:r>
          </a:p>
          <a:p>
            <a:pPr marL="71755" fontAlgn="auto">
              <a:lnSpc>
                <a:spcPct val="90000"/>
              </a:lnSpc>
            </a:pPr>
            <a:r>
              <a:rPr kumimoji="1" lang="ja-JP" altLang="en-US" sz="12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「見つけたもの」をいくつか書いてみよう。</a:t>
            </a: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en-US" altLang="ja-JP" sz="12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r>
              <a:rPr kumimoji="1" lang="ja-JP" altLang="en-US" sz="12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作品からどんなことを感じる？</a:t>
            </a:r>
          </a:p>
          <a:p>
            <a:pPr marL="71755" fontAlgn="auto">
              <a:lnSpc>
                <a:spcPct val="90000"/>
              </a:lnSpc>
            </a:pPr>
            <a:r>
              <a:rPr kumimoji="1" lang="ja-JP" altLang="en-US" sz="12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「感じた気持ち」や「思ったこと」などを自由に書いてみよう。</a:t>
            </a: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0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00000"/>
              </a:lnSpc>
            </a:pPr>
            <a:endParaRPr kumimoji="1" lang="en-US" altLang="ja-JP" sz="12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00000"/>
              </a:lnSpc>
            </a:pPr>
            <a:r>
              <a:rPr kumimoji="1" lang="ja-JP" altLang="en-US" sz="12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上で書いた言葉の中から、作品のイメージに合うものをいくつか選んで書こう。最後の一行を書き加えて、詩をつくろう。</a:t>
            </a: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7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sz="5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kumimoji="1" lang="en-US" altLang="ja-JP" sz="5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ja-JP" altLang="en-US" sz="12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（最後の一行）</a:t>
            </a: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r>
              <a:rPr kumimoji="1" lang="en-US" altLang="ja-JP" sz="16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</a:t>
            </a:r>
            <a:r>
              <a:rPr kumimoji="1" lang="ja-JP" altLang="en-US" sz="16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ああ、これは　　　　　　　　　　　　　　　　　だ！</a:t>
            </a: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1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r>
              <a:rPr kumimoji="1" lang="ja-JP" altLang="en-US" sz="12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（または）</a:t>
            </a: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r>
              <a:rPr kumimoji="1" lang="en-US" altLang="ja-JP" sz="16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</a:t>
            </a:r>
            <a:r>
              <a:rPr kumimoji="1"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ああ、ここは　　　　　　　　　　　　　　　　　だ！</a:t>
            </a:r>
            <a:endParaRPr kumimoji="1" lang="ja-JP" altLang="en-US" sz="1400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90000"/>
              </a:lnSpc>
            </a:pP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20000"/>
              </a:lnSpc>
            </a:pPr>
            <a:r>
              <a:rPr kumimoji="1" lang="ja-JP" altLang="en-US" sz="12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（または）</a:t>
            </a:r>
            <a:endParaRPr kumimoji="1" lang="ja-JP" altLang="en-US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120000"/>
              </a:lnSpc>
            </a:pPr>
            <a:r>
              <a:rPr kumimoji="1"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　　　　　　</a:t>
            </a:r>
            <a:endParaRPr lang="ja-JP" altLang="en-US" sz="1600" strike="sngStrike" dirty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2" name="四角形 1"/>
          <p:cNvSpPr/>
          <p:nvPr/>
        </p:nvSpPr>
        <p:spPr>
          <a:xfrm>
            <a:off x="5845175" y="1847215"/>
            <a:ext cx="752475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四角形 6"/>
          <p:cNvSpPr/>
          <p:nvPr/>
        </p:nvSpPr>
        <p:spPr>
          <a:xfrm>
            <a:off x="5525135" y="8925560"/>
            <a:ext cx="752475" cy="250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メモ 7"/>
          <p:cNvSpPr/>
          <p:nvPr/>
        </p:nvSpPr>
        <p:spPr>
          <a:xfrm>
            <a:off x="985981" y="2689859"/>
            <a:ext cx="5397830" cy="1303855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メモ 3"/>
          <p:cNvSpPr/>
          <p:nvPr/>
        </p:nvSpPr>
        <p:spPr>
          <a:xfrm>
            <a:off x="985981" y="4561858"/>
            <a:ext cx="5397830" cy="1286678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テキストボックス 18"/>
          <p:cNvSpPr txBox="1"/>
          <p:nvPr/>
        </p:nvSpPr>
        <p:spPr>
          <a:xfrm>
            <a:off x="2396018" y="7811144"/>
            <a:ext cx="3382010" cy="3683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ja-JP" altLang="en-US"/>
          </a:p>
        </p:txBody>
      </p:sp>
      <p:sp>
        <p:nvSpPr>
          <p:cNvPr id="20" name="テキストボックス 19"/>
          <p:cNvSpPr txBox="1"/>
          <p:nvPr/>
        </p:nvSpPr>
        <p:spPr>
          <a:xfrm>
            <a:off x="2396018" y="8445309"/>
            <a:ext cx="3381375" cy="3683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ja-JP" altLang="en-US"/>
          </a:p>
        </p:txBody>
      </p:sp>
      <p:sp>
        <p:nvSpPr>
          <p:cNvPr id="21" name="テキストボックス 20"/>
          <p:cNvSpPr txBox="1"/>
          <p:nvPr/>
        </p:nvSpPr>
        <p:spPr>
          <a:xfrm>
            <a:off x="1086485" y="9188935"/>
            <a:ext cx="5208905" cy="3683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077651" y="6498736"/>
            <a:ext cx="5215063" cy="1054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985983" y="6416680"/>
            <a:ext cx="5397827" cy="3225050"/>
          </a:xfrm>
          <a:prstGeom prst="roundRect">
            <a:avLst>
              <a:gd name="adj" fmla="val 414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37492" y="1858703"/>
            <a:ext cx="724999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だい</a:t>
            </a:r>
            <a:r>
              <a:rPr kumimoji="1" lang="ja-JP" altLang="en-US" sz="6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め</a:t>
            </a:r>
            <a:r>
              <a:rPr kumimoji="1" lang="ja-JP" altLang="en-US" sz="600" dirty="0" err="1">
                <a:latin typeface="HG丸ｺﾞｼｯｸM-PRO" panose="020F0400000000000000" charset="-128"/>
                <a:ea typeface="HG丸ｺﾞｼｯｸM-PRO" panose="020F0400000000000000" charset="-128"/>
              </a:rPr>
              <a:t>い</a:t>
            </a:r>
            <a:endParaRPr kumimoji="1" lang="en-US" altLang="ja-JP" sz="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985981" y="2177337"/>
            <a:ext cx="2582719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3710776" y="2177337"/>
            <a:ext cx="2673034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679648" y="1858703"/>
            <a:ext cx="724999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さくしゃ</a:t>
            </a:r>
            <a:endParaRPr kumimoji="1" lang="en-US" altLang="ja-JP" sz="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19848" y="6130048"/>
            <a:ext cx="724999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さい</a:t>
            </a:r>
            <a:r>
              <a:rPr kumimoji="1" lang="ja-JP" altLang="en-US" sz="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    </a:t>
            </a:r>
            <a:r>
              <a:rPr kumimoji="1" lang="ja-JP" altLang="en-US" sz="4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ご</a:t>
            </a:r>
            <a:endParaRPr kumimoji="1" lang="en-US" altLang="ja-JP" sz="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902335" y="259715"/>
            <a:ext cx="5955665" cy="1000125"/>
            <a:chOff x="1421" y="157"/>
            <a:chExt cx="9379" cy="1575"/>
          </a:xfrm>
        </p:grpSpPr>
        <p:sp>
          <p:nvSpPr>
            <p:cNvPr id="12" name="テキストボックス 2"/>
            <p:cNvSpPr txBox="1"/>
            <p:nvPr/>
          </p:nvSpPr>
          <p:spPr>
            <a:xfrm>
              <a:off x="1421" y="229"/>
              <a:ext cx="9150" cy="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ストーリーマップで</a:t>
              </a:r>
              <a:endParaRPr lang="en-US" altLang="ja-JP" sz="2800" b="1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物語をつくろう。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13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14" name="角丸四角形 13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ボックス 5"/>
          <p:cNvSpPr txBox="1"/>
          <p:nvPr/>
        </p:nvSpPr>
        <p:spPr>
          <a:xfrm>
            <a:off x="899800" y="2025650"/>
            <a:ext cx="6467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作品について、自分が考えたお話を書いてみよう</a:t>
            </a:r>
            <a:endParaRPr kumimoji="1" lang="ja-JP" altLang="en-US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957264" y="3136900"/>
            <a:ext cx="5608156" cy="6003290"/>
            <a:chOff x="795339" y="3136900"/>
            <a:chExt cx="5608156" cy="6003290"/>
          </a:xfrm>
        </p:grpSpPr>
        <p:sp>
          <p:nvSpPr>
            <p:cNvPr id="2" name="四角形 1"/>
            <p:cNvSpPr/>
            <p:nvPr/>
          </p:nvSpPr>
          <p:spPr>
            <a:xfrm>
              <a:off x="804545" y="3136900"/>
              <a:ext cx="2595245" cy="28441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ja-JP" altLang="en-US"/>
            </a:p>
          </p:txBody>
        </p:sp>
        <p:sp>
          <p:nvSpPr>
            <p:cNvPr id="3" name="四角形 2"/>
            <p:cNvSpPr/>
            <p:nvPr/>
          </p:nvSpPr>
          <p:spPr>
            <a:xfrm>
              <a:off x="804545" y="6200775"/>
              <a:ext cx="2595245" cy="29394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" name="四角形 3"/>
            <p:cNvSpPr/>
            <p:nvPr/>
          </p:nvSpPr>
          <p:spPr>
            <a:xfrm>
              <a:off x="3669665" y="6200775"/>
              <a:ext cx="2595245" cy="29394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" name="四角形 4"/>
            <p:cNvSpPr/>
            <p:nvPr/>
          </p:nvSpPr>
          <p:spPr>
            <a:xfrm>
              <a:off x="3669665" y="3136900"/>
              <a:ext cx="2595245" cy="28441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テキストボックス 7"/>
            <p:cNvSpPr txBox="1"/>
            <p:nvPr/>
          </p:nvSpPr>
          <p:spPr>
            <a:xfrm>
              <a:off x="804545" y="3213100"/>
              <a:ext cx="2595245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/>
                <a:t>場面・背景；どんなところで？</a:t>
              </a:r>
            </a:p>
          </p:txBody>
        </p:sp>
        <p:sp>
          <p:nvSpPr>
            <p:cNvPr id="9" name="テキストボックス 8"/>
            <p:cNvSpPr txBox="1"/>
            <p:nvPr/>
          </p:nvSpPr>
          <p:spPr>
            <a:xfrm>
              <a:off x="3666010" y="3213100"/>
              <a:ext cx="2595245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/>
                <a:t>登場者；だれが、なにが？</a:t>
              </a:r>
            </a:p>
          </p:txBody>
        </p:sp>
        <p:sp>
          <p:nvSpPr>
            <p:cNvPr id="10" name="テキストボックス 9"/>
            <p:cNvSpPr txBox="1"/>
            <p:nvPr/>
          </p:nvSpPr>
          <p:spPr>
            <a:xfrm>
              <a:off x="795339" y="6276975"/>
              <a:ext cx="2595245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/>
                <a:t>出来事；何が起こった？</a:t>
              </a:r>
            </a:p>
          </p:txBody>
        </p:sp>
        <p:sp>
          <p:nvSpPr>
            <p:cNvPr id="18" name="テキストボックス 17"/>
            <p:cNvSpPr txBox="1"/>
            <p:nvPr/>
          </p:nvSpPr>
          <p:spPr>
            <a:xfrm>
              <a:off x="3666010" y="6276975"/>
              <a:ext cx="2737485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/>
                <a:t>次の展開；その後何が起こっただろう？</a:t>
              </a: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988810" y="705395"/>
            <a:ext cx="814592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もの　 がた</a:t>
            </a:r>
            <a:r>
              <a:rPr kumimoji="1" lang="ja-JP" altLang="en-US" sz="700" dirty="0">
                <a:latin typeface="HG丸ｺﾞｼｯｸM-PRO" panose="020F0400000000000000" charset="-128"/>
                <a:ea typeface="HG丸ｺﾞｼｯｸM-PRO" panose="020F0400000000000000" charset="-128"/>
              </a:rPr>
              <a:t>り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23" name="テキストボックス 8"/>
          <p:cNvSpPr txBox="1"/>
          <p:nvPr/>
        </p:nvSpPr>
        <p:spPr>
          <a:xfrm>
            <a:off x="894399" y="2318176"/>
            <a:ext cx="5652135" cy="747897"/>
          </a:xfrm>
          <a:prstGeom prst="rect">
            <a:avLst/>
          </a:prstGeom>
          <a:noFill/>
        </p:spPr>
        <p:txBody>
          <a:bodyPr wrap="square" spcCol="72000" rtlCol="0">
            <a:spAutoFit/>
          </a:bodyPr>
          <a:lstStyle/>
          <a:p>
            <a:pPr>
              <a:lnSpc>
                <a:spcPct val="110000"/>
              </a:lnSpc>
            </a:pPr>
            <a:endParaRPr kumimoji="1" lang="en-US" altLang="ja-JP" sz="14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>
              <a:lnSpc>
                <a:spcPct val="110000"/>
              </a:lnSpc>
            </a:pPr>
            <a:r>
              <a:rPr kumimoji="1"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作品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名</a:t>
            </a:r>
            <a:r>
              <a:rPr kumimoji="1" lang="ja-JP" altLang="en-US" sz="16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　　　　       　　</a:t>
            </a:r>
            <a:r>
              <a:rPr kumimoji="1"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作者</a:t>
            </a:r>
            <a:r>
              <a:rPr kumimoji="1" lang="ja-JP" altLang="en-US" sz="1400" u="sng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r>
              <a:rPr kumimoji="1" lang="ja-JP" altLang="en-US" sz="1600" u="sng" dirty="0" smtClean="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　 　　　　　　　　</a:t>
            </a:r>
            <a:endParaRPr kumimoji="1" lang="ja-JP" altLang="en-US" sz="1600" dirty="0" smtClean="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71755" fontAlgn="auto">
              <a:lnSpc>
                <a:spcPct val="60000"/>
              </a:lnSpc>
            </a:pPr>
            <a:endParaRPr kumimoji="1" lang="en-US" altLang="ja-JP" sz="1600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12834" y="2490318"/>
            <a:ext cx="72499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さくひん</a:t>
            </a:r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めい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969790" y="2834353"/>
            <a:ext cx="2582719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827935" y="2834353"/>
            <a:ext cx="25989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3803925" y="2465733"/>
            <a:ext cx="72499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さく</a:t>
            </a:r>
            <a:r>
              <a:rPr kumimoji="1" lang="ja-JP" altLang="en-US" sz="700" dirty="0">
                <a:latin typeface="HG丸ｺﾞｼｯｸM-PRO" panose="020F0400000000000000" charset="-128"/>
                <a:ea typeface="HG丸ｺﾞｼｯｸM-PRO" panose="020F0400000000000000" charset="-128"/>
              </a:rPr>
              <a:t>しゃ</a:t>
            </a:r>
            <a:endParaRPr kumimoji="1" lang="en-US" altLang="ja-JP" sz="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01225" y="3129075"/>
            <a:ext cx="96923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ばめん 　 はいけい</a:t>
            </a:r>
            <a:endParaRPr kumimoji="1" lang="en-US" altLang="ja-JP" sz="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817999" y="3129074"/>
            <a:ext cx="912751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とうじょうしゃ</a:t>
            </a:r>
            <a:endParaRPr kumimoji="1" lang="en-US" altLang="ja-JP" sz="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88525" y="6203056"/>
            <a:ext cx="897425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で   き  </a:t>
            </a:r>
            <a:r>
              <a:rPr kumimoji="1" lang="ja-JP" altLang="en-US" sz="6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ご</a:t>
            </a:r>
            <a:r>
              <a:rPr kumimoji="1" lang="ja-JP" altLang="en-US" sz="600" dirty="0">
                <a:latin typeface="HG丸ｺﾞｼｯｸM-PRO" panose="020F0400000000000000" charset="-128"/>
                <a:ea typeface="HG丸ｺﾞｼｯｸM-PRO" panose="020F0400000000000000" charset="-128"/>
              </a:rPr>
              <a:t>と</a:t>
            </a:r>
            <a:endParaRPr kumimoji="1" lang="en-US" altLang="ja-JP" sz="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827935" y="6203692"/>
            <a:ext cx="1429865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つぎ　　てんかい　　　 　　</a:t>
            </a:r>
            <a:r>
              <a:rPr kumimoji="1" lang="ja-JP" altLang="en-US" sz="600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ご</a:t>
            </a:r>
            <a:endParaRPr kumimoji="1" lang="en-US" altLang="ja-JP" sz="6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2020.03インデックス・印刷用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" y="0"/>
            <a:ext cx="6855802" cy="990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967740" y="259715"/>
            <a:ext cx="5890260" cy="890905"/>
            <a:chOff x="1524" y="157"/>
            <a:chExt cx="9276" cy="1403"/>
          </a:xfrm>
        </p:grpSpPr>
        <p:sp>
          <p:nvSpPr>
            <p:cNvPr id="12" name="テキストボックス 2"/>
            <p:cNvSpPr txBox="1"/>
            <p:nvPr/>
          </p:nvSpPr>
          <p:spPr>
            <a:xfrm>
              <a:off x="1524" y="253"/>
              <a:ext cx="915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</a:rPr>
                <a:t>＜資料編＞</a:t>
              </a:r>
            </a:p>
          </p:txBody>
        </p:sp>
        <p:pic>
          <p:nvPicPr>
            <p:cNvPr id="13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9" name="テキストボックス 2"/>
          <p:cNvSpPr txBox="1"/>
          <p:nvPr/>
        </p:nvSpPr>
        <p:spPr>
          <a:xfrm>
            <a:off x="910590" y="2239010"/>
            <a:ext cx="5810250" cy="821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chemeClr val="tx1"/>
                </a:solidFill>
                <a:effectLst/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・美術館リスト</a:t>
            </a:r>
          </a:p>
          <a:p>
            <a:endParaRPr lang="ja-JP" altLang="en-US" sz="2400" b="1" dirty="0" smtClean="0">
              <a:solidFill>
                <a:schemeClr val="tx1"/>
              </a:solidFill>
              <a:effectLst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sz="2400" b="1" dirty="0" smtClean="0">
                <a:solidFill>
                  <a:schemeClr val="tx1"/>
                </a:solidFill>
                <a:effectLst/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・アプリ　</a:t>
            </a:r>
          </a:p>
          <a:p>
            <a:endParaRPr lang="en-US" altLang="ja-JP" sz="2400" b="1" dirty="0" smtClean="0">
              <a:solidFill>
                <a:schemeClr val="tx1"/>
              </a:solidFill>
              <a:effectLst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sz="2400" b="1" dirty="0" smtClean="0">
                <a:solidFill>
                  <a:schemeClr val="tx1"/>
                </a:solidFill>
                <a:effectLst/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・アートについての名言集</a:t>
            </a:r>
          </a:p>
          <a:p>
            <a:endParaRPr lang="ja-JP" altLang="en-US" sz="2400" b="1" dirty="0" smtClean="0">
              <a:solidFill>
                <a:schemeClr val="tx1"/>
              </a:solidFill>
              <a:effectLst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sz="2400" b="1" dirty="0" smtClean="0">
                <a:solidFill>
                  <a:schemeClr val="tx1"/>
                </a:solidFill>
                <a:effectLst/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・美術館紹介ボード、ポスター</a:t>
            </a:r>
          </a:p>
          <a:p>
            <a:endParaRPr lang="ja-JP" altLang="en-US" sz="2400" b="1" dirty="0" smtClean="0">
              <a:solidFill>
                <a:schemeClr val="tx1"/>
              </a:solidFill>
              <a:effectLst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sz="2400" b="1" dirty="0" smtClean="0">
                <a:solidFill>
                  <a:schemeClr val="tx1"/>
                </a:solidFill>
                <a:effectLst/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・作品データなど</a:t>
            </a:r>
          </a:p>
          <a:p>
            <a:endParaRPr lang="ja-JP" altLang="en-US" sz="2400" b="1" dirty="0" smtClean="0">
              <a:solidFill>
                <a:schemeClr val="tx1"/>
              </a:solidFill>
              <a:effectLst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ja-JP" altLang="en-US" sz="2400" b="1" dirty="0" smtClean="0">
                <a:solidFill>
                  <a:schemeClr val="tx1"/>
                </a:solidFill>
                <a:effectLst/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・打ち合わせ用メモ</a:t>
            </a:r>
          </a:p>
          <a:p>
            <a:endParaRPr lang="ja-JP" altLang="en-US" sz="2400" b="1" dirty="0" smtClean="0">
              <a:solidFill>
                <a:schemeClr val="tx1"/>
              </a:solidFill>
              <a:effectLst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en-US" altLang="ja-JP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en-US" altLang="ja-JP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en-US" altLang="ja-JP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en-US" altLang="ja-JP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en-US" altLang="ja-JP" sz="2400" b="1" dirty="0" smtClean="0">
              <a:solidFill>
                <a:srgbClr val="FF0000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ja-JP" altLang="en-US" sz="2400" b="1" dirty="0" smtClean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ja-JP" altLang="en-US" sz="24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ja-JP" altLang="en-US" sz="24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ja-JP" altLang="en-US" sz="24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endParaRPr lang="ja-JP" altLang="en-US" sz="24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形 5" descr="ロゴ大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0375" y="259715"/>
            <a:ext cx="1317625" cy="890905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/>
        </p:nvSpPr>
        <p:spPr>
          <a:xfrm>
            <a:off x="1138555" y="1673314"/>
            <a:ext cx="5613400" cy="5037276"/>
          </a:xfrm>
          <a:prstGeom prst="rect">
            <a:avLst/>
          </a:prstGeom>
        </p:spPr>
        <p:txBody>
          <a:bodyPr vert="horz" wrap="square" lIns="91440" tIns="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ja-JP" altLang="en-US" sz="1800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pPr>
              <a:lnSpc>
                <a:spcPct val="70000"/>
              </a:lnSpc>
            </a:pPr>
            <a:r>
              <a:rPr lang="ja-JP" altLang="en-US" sz="16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rPr>
              <a:t>◆ 確認したい項目</a:t>
            </a:r>
            <a:endParaRPr lang="ja-JP" altLang="en-US" sz="1600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打ち合わせ日時                                                  　     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　</a:t>
            </a: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対応者                                                               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学校名　　　　　　　　　　　　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lang="ja-JP" altLang="en-US" sz="1400" u="sng" dirty="0" smtClean="0">
              <a:noFill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代表者名　　　　　　　　　　　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lang="ja-JP" altLang="en-US" sz="1400" u="sng" dirty="0" smtClean="0">
              <a:noFill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連絡先　　　　　　　　　　　　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lang="ja-JP" altLang="en-US" sz="1400" u="sng" dirty="0" smtClean="0">
              <a:noFill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来館日　　　　　　　　　　　　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lang="ja-JP" altLang="en-US" sz="1400" u="sng" dirty="0" smtClean="0">
              <a:noFill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来館時間帯　　　　　　　　　　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lang="ja-JP" altLang="en-US" sz="1400" u="sng" dirty="0" smtClean="0">
              <a:noFill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人数　　　　　　　　　　　　　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雨天時対応　　　　　　　　　　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支援（車椅子、手話、点字など）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要望　　　　　　　　　　　　　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</a:p>
          <a:p>
            <a:pPr marL="285750" indent="-285750">
              <a:lnSpc>
                <a:spcPct val="180000"/>
              </a:lnSpc>
              <a:buFont typeface="Wingdings" panose="05000000000000000000" charset="0"/>
              <a:buChar char="p"/>
            </a:pPr>
            <a:r>
              <a:rPr lang="ja-JP" altLang="en-US" sz="1400" u="sng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その他　　　　　　　　　　　　　　　　　　　　　</a:t>
            </a:r>
            <a:r>
              <a:rPr lang="ja-JP" altLang="en-US" sz="1400" u="sng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</a:t>
            </a:r>
            <a:endParaRPr lang="ja-JP" altLang="en-US" sz="1800" dirty="0"/>
          </a:p>
        </p:txBody>
      </p:sp>
      <p:sp>
        <p:nvSpPr>
          <p:cNvPr id="7" name="テキストボックス 2"/>
          <p:cNvSpPr txBox="1"/>
          <p:nvPr/>
        </p:nvSpPr>
        <p:spPr>
          <a:xfrm>
            <a:off x="910590" y="320675"/>
            <a:ext cx="5810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打ち合わせ用メモ</a:t>
            </a:r>
            <a:endParaRPr lang="ja-JP" altLang="en-US" sz="2800" b="1" dirty="0" smtClean="0">
              <a:effectLst/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8" name="四角形 7"/>
          <p:cNvSpPr/>
          <p:nvPr/>
        </p:nvSpPr>
        <p:spPr>
          <a:xfrm>
            <a:off x="1257935" y="7011670"/>
            <a:ext cx="4977765" cy="251904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ja-JP" altLang="en-US" sz="1200" b="1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＊美術館ごとの確認事項について</a:t>
            </a:r>
          </a:p>
          <a:p>
            <a:pPr algn="l">
              <a:lnSpc>
                <a:spcPct val="100000"/>
              </a:lnSpc>
            </a:pP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（それぞれの美術館特有の確認事項がある場合があります。ここでは天空美術館を</a:t>
            </a:r>
          </a:p>
          <a:p>
            <a:pPr algn="l">
              <a:lnSpc>
                <a:spcPct val="100000"/>
              </a:lnSpc>
            </a:pP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想定しています。）</a:t>
            </a:r>
          </a:p>
          <a:p>
            <a:pPr algn="l">
              <a:lnSpc>
                <a:spcPct val="100000"/>
              </a:lnSpc>
            </a:pPr>
            <a:endParaRPr lang="ja-JP" altLang="en-US" sz="1000">
              <a:solidFill>
                <a:schemeClr val="tx1"/>
              </a:solidFill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 訪問人数について（当館の広さの関係で、鑑賞者20名程が解説の限度となりま</a:t>
            </a:r>
          </a:p>
          <a:p>
            <a:pPr algn="l"/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   す。それより多い際はグループ分け等の必要があります。）</a:t>
            </a:r>
            <a:b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</a:b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 付添教員の人数</a:t>
            </a:r>
            <a:b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</a:b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 当日の館内での活動希望内容</a:t>
            </a:r>
            <a:b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</a:b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 事前準備の必要有無（場所や貸し出し物品など）</a:t>
            </a:r>
            <a:b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</a:b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 3D映像にの内容共有（『平治の乱』は合戦の様子がございます為、避けられる</a:t>
            </a:r>
          </a:p>
          <a:p>
            <a:pPr algn="l"/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   先生もいらっしゃいます。）</a:t>
            </a:r>
            <a:b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</a:b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 事前学習で取り上げる作品情報（行う予定があれば）</a:t>
            </a:r>
            <a:b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</a:b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 事後学習でどんな事をされるか（行う予定があれば）</a:t>
            </a:r>
          </a:p>
          <a:p>
            <a:pPr algn="l">
              <a:lnSpc>
                <a:spcPct val="90000"/>
              </a:lnSpc>
            </a:pP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 </a:t>
            </a:r>
            <a:r>
              <a:rPr lang="ja-JP" altLang="en-US" sz="100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空中庭園展望利用有無</a:t>
            </a: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/>
            </a:r>
            <a:b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</a:br>
            <a:r>
              <a:rPr lang="ja-JP" altLang="en-US" sz="10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・ その他美術館へのご要望があれば（解説内容など含めて</a:t>
            </a:r>
            <a:r>
              <a:rPr lang="ja-JP" altLang="en-US" sz="1200">
                <a:solidFill>
                  <a:schemeClr val="tx1"/>
                </a:solidFill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ボックス 7"/>
          <p:cNvSpPr txBox="1"/>
          <p:nvPr/>
        </p:nvSpPr>
        <p:spPr>
          <a:xfrm>
            <a:off x="910590" y="305435"/>
            <a:ext cx="5810250" cy="46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sz="24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</p:txBody>
      </p:sp>
      <p:pic>
        <p:nvPicPr>
          <p:cNvPr id="22" name="コンテンツプレースホルダ 4" descr="【ワークシート1裏】セルフ (1)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675" y="1873045"/>
            <a:ext cx="5998845" cy="7669164"/>
          </a:xfrm>
          <a:prstGeom prst="rect">
            <a:avLst/>
          </a:prstGeom>
        </p:spPr>
      </p:pic>
      <p:sp>
        <p:nvSpPr>
          <p:cNvPr id="10" name="テキストボックス 9"/>
          <p:cNvSpPr txBox="1"/>
          <p:nvPr/>
        </p:nvSpPr>
        <p:spPr>
          <a:xfrm>
            <a:off x="940459" y="2775126"/>
            <a:ext cx="508478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　　</a:t>
            </a:r>
            <a:r>
              <a:rPr lang="ja-JP" altLang="en-US" sz="2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大切にしたいこと！</a:t>
            </a:r>
            <a:endParaRPr lang="en-US" altLang="ja-JP" sz="2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endParaRPr lang="ja-JP" altLang="en-US" sz="14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◆ 子ども</a:t>
            </a:r>
            <a:r>
              <a:rPr lang="ja-JP" altLang="en-US" sz="1700" dirty="0">
                <a:latin typeface="HG丸ｺﾞｼｯｸM-PRO" panose="020F0400000000000000" charset="-128"/>
                <a:ea typeface="HG丸ｺﾞｼｯｸM-PRO" panose="020F0400000000000000" charset="-128"/>
              </a:rPr>
              <a:t>たち</a:t>
            </a: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の「学習」</a:t>
            </a:r>
            <a:endParaRPr lang="en-US" altLang="ja-JP" sz="1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358775" indent="-358775">
              <a:lnSpc>
                <a:spcPct val="150000"/>
              </a:lnSpc>
            </a:pP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「</a:t>
            </a:r>
            <a:r>
              <a:rPr lang="ja-JP" altLang="en-US" sz="1700" dirty="0">
                <a:latin typeface="HG丸ｺﾞｼｯｸM-PRO" panose="020F0400000000000000" charset="-128"/>
                <a:ea typeface="HG丸ｺﾞｼｯｸM-PRO" panose="020F0400000000000000" charset="-128"/>
              </a:rPr>
              <a:t>早く美術館で作品を観たい（自分の目で</a:t>
            </a: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確か　めたい</a:t>
            </a:r>
            <a:r>
              <a:rPr lang="ja-JP" altLang="en-US" sz="1700" dirty="0">
                <a:latin typeface="HG丸ｺﾞｼｯｸM-PRO" panose="020F0400000000000000" charset="-128"/>
                <a:ea typeface="HG丸ｺﾞｼｯｸM-PRO" panose="020F0400000000000000" charset="-128"/>
              </a:rPr>
              <a:t>）」などの</a:t>
            </a: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意欲を喚起させる</a:t>
            </a:r>
            <a:endParaRPr lang="en-US" altLang="ja-JP" sz="17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endParaRPr lang="en-US" altLang="ja-JP" sz="8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lvl="0">
              <a:lnSpc>
                <a:spcPct val="150000"/>
              </a:lnSpc>
            </a:pP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◆ </a:t>
            </a:r>
            <a:r>
              <a:rPr lang="ja-JP" altLang="en-US" sz="1700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子ども</a:t>
            </a:r>
            <a:r>
              <a:rPr lang="ja-JP" altLang="en-US" sz="170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たち</a:t>
            </a:r>
            <a:r>
              <a:rPr lang="ja-JP" altLang="en-US" sz="1700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の「姿」</a:t>
            </a:r>
            <a:endParaRPr lang="en-US" altLang="ja-JP" sz="1700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265430">
              <a:lnSpc>
                <a:spcPct val="150000"/>
              </a:lnSpc>
            </a:pP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・「自分の目</a:t>
            </a:r>
            <a:r>
              <a:rPr lang="ja-JP" altLang="en-US" sz="1700" dirty="0">
                <a:latin typeface="HG丸ｺﾞｼｯｸM-PRO" panose="020F0400000000000000" charset="-128"/>
                <a:ea typeface="HG丸ｺﾞｼｯｸM-PRO" panose="020F0400000000000000" charset="-128"/>
              </a:rPr>
              <a:t>で見て、自分の見方で作品と</a:t>
            </a: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向き</a:t>
            </a:r>
            <a:endParaRPr lang="en-US" altLang="ja-JP" sz="1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265430">
              <a:lnSpc>
                <a:spcPct val="150000"/>
              </a:lnSpc>
            </a:pPr>
            <a:r>
              <a:rPr lang="ja-JP" altLang="en-US" sz="1700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合う」</a:t>
            </a:r>
            <a:endParaRPr lang="en-US" altLang="ja-JP" sz="1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265430">
              <a:lnSpc>
                <a:spcPct val="150000"/>
              </a:lnSpc>
            </a:pP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・「</a:t>
            </a:r>
            <a:r>
              <a:rPr lang="ja-JP" altLang="en-US" sz="1700" dirty="0">
                <a:latin typeface="HG丸ｺﾞｼｯｸM-PRO" panose="020F0400000000000000" charset="-128"/>
                <a:ea typeface="HG丸ｺﾞｼｯｸM-PRO" panose="020F0400000000000000" charset="-128"/>
              </a:rPr>
              <a:t>友だちと一緒に話しながら見る</a:t>
            </a: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」</a:t>
            </a:r>
            <a:endParaRPr lang="en-US" altLang="ja-JP" sz="1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265430">
              <a:lnSpc>
                <a:spcPct val="150000"/>
              </a:lnSpc>
            </a:pP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・「</a:t>
            </a:r>
            <a:r>
              <a:rPr lang="ja-JP" altLang="en-US" sz="1700" dirty="0">
                <a:latin typeface="HG丸ｺﾞｼｯｸM-PRO" panose="020F0400000000000000" charset="-128"/>
                <a:ea typeface="HG丸ｺﾞｼｯｸM-PRO" panose="020F0400000000000000" charset="-128"/>
              </a:rPr>
              <a:t>一人でじっくり静かに集中して見る</a:t>
            </a: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」　　　</a:t>
            </a:r>
            <a:endParaRPr lang="en-US" altLang="ja-JP" sz="1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800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endParaRPr lang="en-US" altLang="ja-JP" sz="8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700" dirty="0">
                <a:latin typeface="HG丸ｺﾞｼｯｸM-PRO" panose="020F0400000000000000" charset="-128"/>
                <a:ea typeface="HG丸ｺﾞｼｯｸM-PRO" panose="020F0400000000000000" charset="-128"/>
              </a:rPr>
              <a:t>◆ </a:t>
            </a:r>
            <a:r>
              <a:rPr lang="ja-JP" altLang="en-US" sz="170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子どもたちの</a:t>
            </a:r>
            <a:r>
              <a:rPr lang="ja-JP" altLang="en-US" sz="1700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「活動」</a:t>
            </a:r>
            <a:endParaRPr lang="en-US" altLang="ja-JP" sz="1700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271780">
              <a:lnSpc>
                <a:spcPct val="150000"/>
              </a:lnSpc>
            </a:pPr>
            <a:r>
              <a:rPr lang="ja-JP" altLang="en-US" sz="1700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・</a:t>
            </a: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「見て感じたことを他者へ伝えようとする」</a:t>
            </a:r>
            <a:endParaRPr lang="en-US" altLang="ja-JP" sz="1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271780">
              <a:lnSpc>
                <a:spcPct val="150000"/>
              </a:lnSpc>
            </a:pP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・「感じたことや見たことから発想をひろげ、</a:t>
            </a:r>
            <a:endParaRPr lang="en-US" altLang="ja-JP" sz="1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265430">
              <a:lnSpc>
                <a:spcPct val="150000"/>
              </a:lnSpc>
            </a:pPr>
            <a:r>
              <a:rPr lang="ja-JP" altLang="en-US" sz="1700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sz="17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新たに創造し、想いを深める」</a:t>
            </a:r>
            <a:endParaRPr lang="en-US" altLang="ja-JP" sz="17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>
              <a:lnSpc>
                <a:spcPct val="150000"/>
              </a:lnSpc>
            </a:pP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pic>
        <p:nvPicPr>
          <p:cNvPr id="19" name="図形 1" descr="かんだくんキラキラ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880000">
            <a:off x="641809" y="2064682"/>
            <a:ext cx="1413510" cy="1413510"/>
          </a:xfrm>
          <a:prstGeom prst="rect">
            <a:avLst/>
          </a:prstGeom>
          <a:noFill/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84617">
            <a:off x="4860109" y="7930417"/>
            <a:ext cx="1203576" cy="1203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020.03インデックス・印刷用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5802" cy="990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ボックス 6"/>
          <p:cNvSpPr txBox="1"/>
          <p:nvPr/>
        </p:nvSpPr>
        <p:spPr>
          <a:xfrm>
            <a:off x="965574" y="1761126"/>
            <a:ext cx="4919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訪問前のポイント</a:t>
            </a:r>
            <a:endParaRPr lang="en-US" altLang="ja-JP" sz="2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sz="2400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  <p:sp>
        <p:nvSpPr>
          <p:cNvPr id="9" name="テキストボックス 8"/>
          <p:cNvSpPr txBox="1"/>
          <p:nvPr/>
        </p:nvSpPr>
        <p:spPr>
          <a:xfrm>
            <a:off x="1009951" y="2618040"/>
            <a:ext cx="535274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 algn="dist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１　子ども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たちとの活動を実施して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みたい美術館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444500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を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選びましょう。</a:t>
            </a:r>
          </a:p>
          <a:p>
            <a:pPr algn="dist"/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　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</a:rPr>
              <a:t>（巻末の</a:t>
            </a:r>
            <a:r>
              <a:rPr lang="ja-JP" altLang="en-US" sz="14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リストや、インターネット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などで情報を収集でき</a:t>
            </a:r>
            <a:endParaRPr lang="en-US" altLang="ja-JP" sz="1400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r>
              <a:rPr lang="en-US" altLang="ja-JP" sz="14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 </a:t>
            </a:r>
            <a:r>
              <a:rPr lang="en-US" altLang="ja-JP" sz="14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          </a:t>
            </a:r>
            <a:r>
              <a:rPr lang="ja-JP" altLang="en-US" sz="14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ます。）</a:t>
            </a:r>
            <a:r>
              <a:rPr lang="ja-JP" altLang="en-US" sz="16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　　　　　　</a:t>
            </a: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444500" indent="-444500" algn="dist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２　訪問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を希望する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美術館に連絡し、打ち合わせ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444500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をします。　　</a:t>
            </a:r>
            <a:endParaRPr lang="ja-JP" altLang="en-US" sz="1200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ja-JP" altLang="en-US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444500" indent="-444500" algn="dist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３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図工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の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時間に</a:t>
            </a:r>
            <a:r>
              <a:rPr lang="ja-JP" altLang="en-US" spc="-3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、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子どもたちと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事前学習をしま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 marL="444500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しょう。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 marL="444500"/>
            <a:endParaRPr lang="en-US" altLang="ja-JP" dirty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 marL="444500"/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 marL="444500"/>
            <a:endParaRPr lang="en-US" altLang="ja-JP" dirty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 marL="444500"/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 marL="533400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　　</a:t>
            </a:r>
            <a:r>
              <a:rPr lang="en-US" altLang="ja-JP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   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 　　　　　　　　　　　　　　　　　　　　　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444500" indent="-444500" algn="dist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４　鑑賞ボードや、ポスターなどを、教室や廊下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444500"/>
            <a:r>
              <a:rPr lang="ja-JP" altLang="en-US" dirty="0" err="1" smtClean="0">
                <a:latin typeface="HG丸ｺﾞｼｯｸM-PRO" panose="020F0400000000000000" charset="-128"/>
                <a:ea typeface="HG丸ｺﾞｼｯｸM-PRO" panose="020F0400000000000000" charset="-128"/>
              </a:rPr>
              <a:t>に</a:t>
            </a:r>
            <a:r>
              <a:rPr lang="ja-JP" altLang="en-US" dirty="0" err="1">
                <a:latin typeface="HG丸ｺﾞｼｯｸM-PRO" panose="020F0400000000000000" charset="-128"/>
                <a:ea typeface="HG丸ｺﾞｼｯｸM-PRO" panose="020F0400000000000000" charset="-128"/>
              </a:rPr>
              <a:t>掲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示します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endParaRPr lang="en-US" altLang="ja-JP" dirty="0"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algn="dist"/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５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「美術館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</a:rPr>
              <a:t>で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</a:rPr>
              <a:t>の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マナーについて」をよく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読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んで、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pPr algn="dist"/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鑑賞モラルについて子どもたちと考えて</a:t>
            </a:r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み</a:t>
            </a:r>
            <a:r>
              <a:rPr lang="ja-JP" altLang="en-US" dirty="0" err="1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ま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</a:t>
            </a:r>
            <a:r>
              <a:rPr lang="ja-JP" altLang="en-US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しょう。</a:t>
            </a:r>
            <a:endParaRPr lang="en-US" altLang="ja-JP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  <a:p>
            <a:r>
              <a:rPr lang="ja-JP" altLang="en-US" sz="800" dirty="0" smtClean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　</a:t>
            </a:r>
            <a:endParaRPr lang="en-US" altLang="ja-JP" sz="800" dirty="0" smtClean="0"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2046527" y="5684672"/>
            <a:ext cx="2104170" cy="261857"/>
            <a:chOff x="3085" y="9810"/>
            <a:chExt cx="3127" cy="413"/>
          </a:xfrm>
        </p:grpSpPr>
        <p:sp>
          <p:nvSpPr>
            <p:cNvPr id="17" name="テキストボックス 16"/>
            <p:cNvSpPr txBox="1"/>
            <p:nvPr/>
          </p:nvSpPr>
          <p:spPr>
            <a:xfrm>
              <a:off x="3085" y="9810"/>
              <a:ext cx="1594" cy="4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100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 知ってるよ</a:t>
              </a:r>
              <a:r>
                <a:rPr lang="ja-JP" altLang="en-US" sz="1100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！</a:t>
              </a:r>
            </a:p>
          </p:txBody>
        </p:sp>
        <p:sp>
          <p:nvSpPr>
            <p:cNvPr id="15" name="テキストボックス 14"/>
            <p:cNvSpPr txBox="1"/>
            <p:nvPr/>
          </p:nvSpPr>
          <p:spPr>
            <a:xfrm>
              <a:off x="4776" y="9810"/>
              <a:ext cx="1436" cy="4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100" dirty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 </a:t>
              </a:r>
              <a:r>
                <a:rPr lang="ja-JP" altLang="en-US" sz="1100" dirty="0" smtClean="0">
                  <a:latin typeface="HG丸ｺﾞｼｯｸM-PRO" panose="020F0400000000000000" charset="-128"/>
                  <a:ea typeface="HG丸ｺﾞｼｯｸM-PRO" panose="020F0400000000000000" charset="-128"/>
                  <a:sym typeface="+mn-ea"/>
                </a:rPr>
                <a:t>知りたい！</a:t>
              </a:r>
              <a:endParaRPr lang="ja-JP" altLang="en-US" sz="1100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956310" y="259715"/>
            <a:ext cx="5901690" cy="890905"/>
            <a:chOff x="1506" y="157"/>
            <a:chExt cx="9294" cy="1403"/>
          </a:xfrm>
        </p:grpSpPr>
        <p:sp>
          <p:nvSpPr>
            <p:cNvPr id="5" name="テキストボックス 4"/>
            <p:cNvSpPr txBox="1"/>
            <p:nvPr/>
          </p:nvSpPr>
          <p:spPr>
            <a:xfrm>
              <a:off x="1506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</a:rPr>
                <a:t>美術館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</a:rPr>
                <a:t>へ行く前に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6" name="図形 5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1148611" y="8619683"/>
            <a:ext cx="5324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altLang="ja-JP" sz="140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“</a:t>
            </a:r>
            <a:r>
              <a:rPr lang="ja-JP" altLang="en-US" sz="140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カンダくんからのお願い</a:t>
            </a:r>
            <a:r>
              <a:rPr lang="en-US" altLang="ja-JP" sz="140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”</a:t>
            </a:r>
            <a:r>
              <a:rPr lang="ja-JP" altLang="en-US" sz="1400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 を参照することも可能です。</a:t>
            </a:r>
            <a:endParaRPr lang="ja-JP" altLang="en-US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  <a:sym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99992" y="5367172"/>
            <a:ext cx="5462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algn="dist"/>
            <a:r>
              <a:rPr lang="en-US" altLang="ja-JP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(1) </a:t>
            </a:r>
            <a:r>
              <a:rPr lang="ja-JP" altLang="en-US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子どもたちは、</a:t>
            </a:r>
            <a:r>
              <a:rPr lang="en-US" altLang="ja-JP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“</a:t>
            </a:r>
            <a:r>
              <a:rPr lang="ja-JP" altLang="en-US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しり</a:t>
            </a:r>
            <a:r>
              <a:rPr lang="ja-JP" altLang="en-US" dirty="0" err="1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まな</a:t>
            </a:r>
            <a:r>
              <a:rPr lang="ja-JP" altLang="en-US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シート</a:t>
            </a:r>
            <a:r>
              <a:rPr lang="en-US" altLang="ja-JP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”</a:t>
            </a:r>
            <a:r>
              <a:rPr lang="ja-JP" altLang="en-US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の </a:t>
            </a:r>
            <a:endParaRPr lang="en-US" altLang="ja-JP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533400" lvl="0"/>
            <a:r>
              <a:rPr lang="ja-JP" altLang="en-US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　 　　　　　　　　　   </a:t>
            </a:r>
            <a:r>
              <a:rPr lang="ja-JP" altLang="en-US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 を</a:t>
            </a:r>
            <a:r>
              <a:rPr lang="ja-JP" altLang="en-US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うめます</a:t>
            </a:r>
            <a:r>
              <a:rPr lang="ja-JP" altLang="en-US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。</a:t>
            </a:r>
            <a:endParaRPr lang="en-US" altLang="ja-JP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533400" lvl="0" algn="dist"/>
            <a:r>
              <a:rPr lang="en-US" altLang="ja-JP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(2) </a:t>
            </a:r>
            <a:r>
              <a:rPr lang="ja-JP" altLang="en-US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他のアクティビティ・シート</a:t>
            </a:r>
            <a:r>
              <a:rPr lang="ja-JP" altLang="en-US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などの</a:t>
            </a:r>
            <a:r>
              <a:rPr lang="ja-JP" altLang="en-US" dirty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作成</a:t>
            </a:r>
            <a:endParaRPr lang="en-US" altLang="ja-JP" dirty="0" smtClean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  <a:p>
            <a:pPr marL="901700" lvl="0"/>
            <a:r>
              <a:rPr lang="ja-JP" altLang="en-US" dirty="0" smtClean="0">
                <a:solidFill>
                  <a:prstClr val="black"/>
                </a:solidFill>
                <a:latin typeface="HG丸ｺﾞｼｯｸM-PRO" panose="020F0400000000000000" charset="-128"/>
                <a:ea typeface="HG丸ｺﾞｼｯｸM-PRO" panose="020F0400000000000000" charset="-128"/>
              </a:rPr>
              <a:t>をします。</a:t>
            </a:r>
            <a:endParaRPr lang="en-US" altLang="ja-JP" dirty="0">
              <a:solidFill>
                <a:prstClr val="black"/>
              </a:solidFill>
              <a:latin typeface="HG丸ｺﾞｼｯｸM-PRO" panose="020F0400000000000000" charset="-128"/>
              <a:ea typeface="HG丸ｺﾞｼｯｸM-PRO" panose="020F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/>
          <p:cNvGrpSpPr/>
          <p:nvPr/>
        </p:nvGrpSpPr>
        <p:grpSpPr>
          <a:xfrm>
            <a:off x="4006850" y="2875280"/>
            <a:ext cx="2442210" cy="3632200"/>
            <a:chOff x="10752" y="2626"/>
            <a:chExt cx="4258" cy="5720"/>
          </a:xfrm>
        </p:grpSpPr>
        <p:pic>
          <p:nvPicPr>
            <p:cNvPr id="24" name="図 2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10752" y="2626"/>
              <a:ext cx="4258" cy="5721"/>
            </a:xfrm>
            <a:prstGeom prst="rect">
              <a:avLst/>
            </a:prstGeom>
          </p:spPr>
        </p:pic>
        <p:sp>
          <p:nvSpPr>
            <p:cNvPr id="25" name="四角形 24"/>
            <p:cNvSpPr/>
            <p:nvPr/>
          </p:nvSpPr>
          <p:spPr>
            <a:xfrm>
              <a:off x="12352" y="3047"/>
              <a:ext cx="750" cy="6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983615" y="2875280"/>
            <a:ext cx="2442210" cy="3632200"/>
            <a:chOff x="10752" y="2626"/>
            <a:chExt cx="4258" cy="5720"/>
          </a:xfrm>
        </p:grpSpPr>
        <p:pic>
          <p:nvPicPr>
            <p:cNvPr id="13" name="図 2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10752" y="2626"/>
              <a:ext cx="4258" cy="5721"/>
            </a:xfrm>
            <a:prstGeom prst="rect">
              <a:avLst/>
            </a:prstGeom>
          </p:spPr>
        </p:pic>
        <p:sp>
          <p:nvSpPr>
            <p:cNvPr id="18" name="四角形 17"/>
            <p:cNvSpPr/>
            <p:nvPr/>
          </p:nvSpPr>
          <p:spPr>
            <a:xfrm>
              <a:off x="12352" y="3047"/>
              <a:ext cx="750" cy="6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" name="テキストボックス 6"/>
          <p:cNvSpPr txBox="1"/>
          <p:nvPr/>
        </p:nvSpPr>
        <p:spPr>
          <a:xfrm>
            <a:off x="7013575" y="1791970"/>
            <a:ext cx="429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　　</a:t>
            </a:r>
            <a:endParaRPr lang="ja-JP" altLang="en-US" sz="2400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  <a:sym typeface="+mn-ea"/>
            </a:endParaRPr>
          </a:p>
        </p:txBody>
      </p:sp>
      <p:sp>
        <p:nvSpPr>
          <p:cNvPr id="15" name="テキストボックス 14"/>
          <p:cNvSpPr txBox="1"/>
          <p:nvPr/>
        </p:nvSpPr>
        <p:spPr>
          <a:xfrm rot="20940000">
            <a:off x="3674745" y="2832100"/>
            <a:ext cx="2611755" cy="460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>
                <a:latin typeface="UD デジタル 教科書体 NP-B" panose="02020700000000000000" charset="-128"/>
                <a:ea typeface="UD デジタル 教科書体 NP-B" panose="02020700000000000000" charset="-128"/>
                <a:sym typeface="+mn-ea"/>
              </a:rPr>
              <a:t>　　</a:t>
            </a:r>
            <a:r>
              <a:rPr lang="ja-JP" altLang="en-US" sz="2400" b="1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知りたい！</a:t>
            </a:r>
          </a:p>
        </p:txBody>
      </p:sp>
      <p:sp>
        <p:nvSpPr>
          <p:cNvPr id="17" name="テキストボックス 16"/>
          <p:cNvSpPr txBox="1"/>
          <p:nvPr/>
        </p:nvSpPr>
        <p:spPr>
          <a:xfrm rot="20640000">
            <a:off x="657225" y="2832100"/>
            <a:ext cx="2653665" cy="460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charset="-128"/>
                <a:ea typeface="UD デジタル 教科書体 NP-B" panose="02020700000000000000" charset="-128"/>
                <a:sym typeface="+mn-ea"/>
              </a:rPr>
              <a:t>　</a:t>
            </a:r>
            <a:r>
              <a:rPr lang="ja-JP" altLang="en-US" sz="2400" b="1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知ってるよ！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ボックス 3"/>
          <p:cNvSpPr txBox="1"/>
          <p:nvPr/>
        </p:nvSpPr>
        <p:spPr>
          <a:xfrm>
            <a:off x="946785" y="1771650"/>
            <a:ext cx="2476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アートについて・・・</a:t>
            </a:r>
          </a:p>
          <a:p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971550" y="259715"/>
            <a:ext cx="5886450" cy="890905"/>
            <a:chOff x="1530" y="157"/>
            <a:chExt cx="9270" cy="1403"/>
          </a:xfrm>
        </p:grpSpPr>
        <p:sp>
          <p:nvSpPr>
            <p:cNvPr id="8" name="テキストボックス 7"/>
            <p:cNvSpPr txBox="1"/>
            <p:nvPr/>
          </p:nvSpPr>
          <p:spPr>
            <a:xfrm>
              <a:off x="1530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“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しり</a:t>
              </a:r>
              <a:r>
                <a:rPr lang="ja-JP" altLang="en-US" sz="2800" b="1" dirty="0" err="1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まな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シート</a:t>
              </a:r>
              <a:r>
                <a:rPr lang="en-US" altLang="ja-JP" sz="2800" b="1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”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9" name="図形 8" descr="ロゴ大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grpSp>
        <p:nvGrpSpPr>
          <p:cNvPr id="27" name="グループ化 26"/>
          <p:cNvGrpSpPr/>
          <p:nvPr/>
        </p:nvGrpSpPr>
        <p:grpSpPr>
          <a:xfrm rot="5400000">
            <a:off x="2272302" y="5507549"/>
            <a:ext cx="2745437" cy="5322816"/>
            <a:chOff x="10752" y="2626"/>
            <a:chExt cx="4258" cy="5720"/>
          </a:xfrm>
        </p:grpSpPr>
        <p:pic>
          <p:nvPicPr>
            <p:cNvPr id="28" name="図 2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10752" y="2626"/>
              <a:ext cx="4258" cy="5721"/>
            </a:xfrm>
            <a:prstGeom prst="rect">
              <a:avLst/>
            </a:prstGeom>
          </p:spPr>
        </p:pic>
        <p:sp>
          <p:nvSpPr>
            <p:cNvPr id="29" name="四角形 24"/>
            <p:cNvSpPr/>
            <p:nvPr/>
          </p:nvSpPr>
          <p:spPr>
            <a:xfrm>
              <a:off x="12352" y="3047"/>
              <a:ext cx="750" cy="6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6" name="テキストボックス 15"/>
          <p:cNvSpPr txBox="1"/>
          <p:nvPr/>
        </p:nvSpPr>
        <p:spPr>
          <a:xfrm rot="20820000">
            <a:off x="668655" y="6912610"/>
            <a:ext cx="2230755" cy="460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charset="-128"/>
                <a:ea typeface="UD デジタル 教科書体 NP-B" panose="02020700000000000000" charset="-128"/>
                <a:sym typeface="+mn-ea"/>
              </a:rPr>
              <a:t>　　</a:t>
            </a:r>
            <a:r>
              <a:rPr lang="ja-JP" altLang="en-US" sz="2400" b="1" dirty="0"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学んだよ！</a:t>
            </a:r>
          </a:p>
        </p:txBody>
      </p:sp>
      <p:pic>
        <p:nvPicPr>
          <p:cNvPr id="37" name="図 2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 rot="5400000">
            <a:off x="5579016" y="7968014"/>
            <a:ext cx="1068138" cy="386688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405120" y="7598125"/>
            <a:ext cx="522000" cy="136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00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 rot="5400000">
            <a:off x="2501518" y="5581081"/>
            <a:ext cx="2257425" cy="4923664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1168400" y="2875280"/>
            <a:ext cx="2257425" cy="363283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ボックス 3"/>
          <p:cNvSpPr txBox="1"/>
          <p:nvPr/>
        </p:nvSpPr>
        <p:spPr>
          <a:xfrm>
            <a:off x="949325" y="1819149"/>
            <a:ext cx="2476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アートについて・・・</a:t>
            </a:r>
          </a:p>
          <a:p>
            <a:endParaRPr lang="ja-JP" altLang="en-US" dirty="0"/>
          </a:p>
        </p:txBody>
      </p:sp>
      <p:sp>
        <p:nvSpPr>
          <p:cNvPr id="26" name="テキストボックス 9"/>
          <p:cNvSpPr txBox="1"/>
          <p:nvPr/>
        </p:nvSpPr>
        <p:spPr>
          <a:xfrm>
            <a:off x="1047750" y="287007"/>
            <a:ext cx="58102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sz="24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  <a:p>
            <a:r>
              <a:rPr lang="en-US" altLang="ja-JP" sz="28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“</a:t>
            </a:r>
            <a:r>
              <a:rPr lang="ja-JP" altLang="en-US" sz="28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しり</a:t>
            </a:r>
            <a:r>
              <a:rPr lang="ja-JP" altLang="en-US" sz="2800" dirty="0" err="1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まな</a:t>
            </a:r>
            <a:r>
              <a:rPr lang="ja-JP" altLang="en-US" sz="2800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シート</a:t>
            </a:r>
            <a:r>
              <a:rPr lang="en-US" altLang="ja-JP" sz="28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”</a:t>
            </a:r>
            <a:r>
              <a:rPr lang="ja-JP" altLang="en-US" sz="28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の使い方　　　　</a:t>
            </a:r>
            <a:r>
              <a:rPr lang="en-US" altLang="ja-JP" sz="28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rPr>
              <a:t> </a:t>
            </a:r>
            <a:endParaRPr lang="ja-JP" altLang="en-US" sz="2800" b="1" dirty="0">
              <a:latin typeface="HG丸ｺﾞｼｯｸM-PRO" panose="020F0400000000000000" charset="-128"/>
              <a:ea typeface="HG丸ｺﾞｼｯｸM-PRO" panose="020F0400000000000000" charset="-128"/>
              <a:cs typeface="HG丸ｺﾞｼｯｸM-PRO" panose="020F040000000000000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834639" y="2870394"/>
            <a:ext cx="2257425" cy="363283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ボックス 16"/>
          <p:cNvSpPr txBox="1"/>
          <p:nvPr/>
        </p:nvSpPr>
        <p:spPr>
          <a:xfrm rot="20626256">
            <a:off x="571318" y="6992993"/>
            <a:ext cx="2653665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UD デジタル 教科書体 NP-B" panose="02020700000000000000" charset="-128"/>
                <a:ea typeface="UD デジタル 教科書体 NP-B" panose="02020700000000000000" charset="-128"/>
                <a:sym typeface="+mn-ea"/>
              </a:rPr>
              <a:t>　</a:t>
            </a:r>
            <a:r>
              <a:rPr lang="ja-JP" altLang="en-US" sz="2400" b="1" dirty="0">
                <a:solidFill>
                  <a:schemeClr val="bg2">
                    <a:lumMod val="50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 </a:t>
            </a:r>
            <a:r>
              <a:rPr lang="ja-JP" altLang="en-US" sz="2400" b="1" dirty="0" smtClean="0">
                <a:solidFill>
                  <a:schemeClr val="bg2">
                    <a:lumMod val="50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 </a:t>
            </a:r>
            <a:r>
              <a:rPr lang="ja-JP" altLang="en-US" sz="2400" b="1" dirty="0" smtClean="0">
                <a:solidFill>
                  <a:schemeClr val="bg1">
                    <a:lumMod val="50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学んだ</a:t>
            </a:r>
            <a:r>
              <a:rPr lang="ja-JP" altLang="en-US" sz="2400" b="1" dirty="0">
                <a:solidFill>
                  <a:schemeClr val="bg1">
                    <a:lumMod val="50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よ！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26456" y="3489712"/>
            <a:ext cx="2141311" cy="738664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えの</a:t>
            </a:r>
            <a:r>
              <a:rPr kumimoji="1" lang="ja-JP" altLang="en-US" sz="1400" dirty="0" err="1" smtClean="0"/>
              <a:t>ぐを</a:t>
            </a:r>
            <a:r>
              <a:rPr kumimoji="1" lang="ja-JP" altLang="en-US" sz="1400" dirty="0" smtClean="0"/>
              <a:t>たらしたり、ボクシングみたいに絵を描く人がいるよ！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 rot="20435360">
            <a:off x="4891016" y="1430284"/>
            <a:ext cx="9958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>
                <a:solidFill>
                  <a:srgbClr val="FF0000"/>
                </a:solidFill>
              </a:rPr>
              <a:t>使用例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21735" y="4322270"/>
            <a:ext cx="2141311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からだに色を塗ってダンスを</a:t>
            </a:r>
            <a:r>
              <a:rPr kumimoji="1" lang="ja-JP" altLang="en-US" sz="1400" dirty="0" err="1" smtClean="0"/>
              <a:t>してるの</a:t>
            </a:r>
            <a:r>
              <a:rPr kumimoji="1" lang="ja-JP" altLang="en-US" sz="1400" dirty="0" smtClean="0"/>
              <a:t>見たことあるよ</a:t>
            </a:r>
            <a:r>
              <a:rPr kumimoji="1" lang="ja-JP" altLang="en-US" sz="1400" dirty="0"/>
              <a:t>。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73623" y="3399734"/>
            <a:ext cx="2199368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他にどんなアートがあるのだろう？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21735" y="4939384"/>
            <a:ext cx="2141311" cy="738664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お花をきれいに植えたりする「ガーデニング」もアートじゃないかな。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249482" y="5771941"/>
            <a:ext cx="2141311" cy="307777"/>
          </a:xfrm>
          <a:prstGeom prst="rect">
            <a:avLst/>
          </a:prstGeom>
          <a:solidFill>
            <a:schemeClr val="accent1">
              <a:lumMod val="20000"/>
              <a:lumOff val="8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絵</a:t>
            </a:r>
            <a:r>
              <a:rPr kumimoji="1" lang="ja-JP" altLang="en-US" sz="1400" dirty="0" smtClean="0"/>
              <a:t>の</a:t>
            </a:r>
            <a:r>
              <a:rPr kumimoji="1" lang="ja-JP" altLang="en-US" sz="1400" dirty="0"/>
              <a:t>描</a:t>
            </a:r>
            <a:r>
              <a:rPr kumimoji="1" lang="ja-JP" altLang="en-US" sz="1400" dirty="0" smtClean="0"/>
              <a:t>いてある電車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49481" y="6173611"/>
            <a:ext cx="2141311" cy="307777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僕</a:t>
            </a:r>
            <a:r>
              <a:rPr kumimoji="1" lang="ja-JP" altLang="en-US" sz="1400" dirty="0" smtClean="0"/>
              <a:t>のお弁当もアートだな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886323" y="3992031"/>
            <a:ext cx="2173969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友だちの「アート」について知りたいな！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873623" y="4584328"/>
            <a:ext cx="2199369" cy="307777"/>
          </a:xfrm>
          <a:prstGeom prst="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昔の「アート」ってあるの？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873623" y="4961182"/>
            <a:ext cx="2199369" cy="307777"/>
          </a:xfrm>
          <a:prstGeom prst="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石</a:t>
            </a:r>
            <a:r>
              <a:rPr kumimoji="1" lang="ja-JP" altLang="en-US" sz="1400" dirty="0" smtClean="0"/>
              <a:t>の「アート」ってあるの？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873623" y="5338036"/>
            <a:ext cx="2199369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外国</a:t>
            </a:r>
            <a:r>
              <a:rPr kumimoji="1" lang="ja-JP" altLang="en-US" sz="1400" dirty="0" smtClean="0"/>
              <a:t>の「アート」ってどんなんだろう？</a:t>
            </a:r>
            <a:endParaRPr kumimoji="1" lang="ja-JP" altLang="en-US" sz="1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873623" y="5930335"/>
            <a:ext cx="2199369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宇宙</a:t>
            </a:r>
            <a:r>
              <a:rPr kumimoji="1" lang="ja-JP" altLang="en-US" sz="1400" dirty="0" smtClean="0"/>
              <a:t>に</a:t>
            </a:r>
            <a:r>
              <a:rPr kumimoji="1" lang="ja-JP" altLang="en-US" sz="1400" dirty="0"/>
              <a:t>は</a:t>
            </a:r>
            <a:r>
              <a:rPr kumimoji="1" lang="ja-JP" altLang="en-US" sz="1400" dirty="0" smtClean="0"/>
              <a:t>「アート」ってあるの？</a:t>
            </a:r>
            <a:endParaRPr kumimoji="1" lang="ja-JP" altLang="en-US" sz="1400" dirty="0"/>
          </a:p>
        </p:txBody>
      </p:sp>
      <p:sp>
        <p:nvSpPr>
          <p:cNvPr id="17" name="テキストボックス 16"/>
          <p:cNvSpPr txBox="1"/>
          <p:nvPr/>
        </p:nvSpPr>
        <p:spPr>
          <a:xfrm rot="20563102">
            <a:off x="594459" y="2848078"/>
            <a:ext cx="265366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UD デジタル 教科書体 NP-B" panose="02020700000000000000" charset="-128"/>
                <a:ea typeface="UD デジタル 教科書体 NP-B" panose="02020700000000000000" charset="-128"/>
                <a:sym typeface="+mn-ea"/>
              </a:rPr>
              <a:t>　</a:t>
            </a:r>
            <a:r>
              <a:rPr lang="ja-JP" altLang="en-US" sz="2400" b="1" dirty="0">
                <a:solidFill>
                  <a:schemeClr val="bg2">
                    <a:lumMod val="50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知ってるよ！</a:t>
            </a:r>
          </a:p>
        </p:txBody>
      </p:sp>
      <p:sp>
        <p:nvSpPr>
          <p:cNvPr id="30" name="テキストボックス 16"/>
          <p:cNvSpPr txBox="1"/>
          <p:nvPr/>
        </p:nvSpPr>
        <p:spPr>
          <a:xfrm rot="20640000">
            <a:off x="3535942" y="2741113"/>
            <a:ext cx="2461516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UD デジタル 教科書体 NP-B" panose="02020700000000000000" charset="-128"/>
                <a:ea typeface="UD デジタル 教科書体 NP-B" panose="02020700000000000000" charset="-128"/>
                <a:sym typeface="+mn-ea"/>
              </a:rPr>
              <a:t>　</a:t>
            </a:r>
            <a:r>
              <a:rPr lang="ja-JP" altLang="en-US" sz="2400" b="1" dirty="0">
                <a:solidFill>
                  <a:schemeClr val="bg2">
                    <a:lumMod val="50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 </a:t>
            </a:r>
            <a:r>
              <a:rPr lang="ja-JP" altLang="en-US" sz="2400" b="1" dirty="0" smtClean="0">
                <a:solidFill>
                  <a:schemeClr val="bg2">
                    <a:lumMod val="50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 </a:t>
            </a:r>
            <a:r>
              <a:rPr lang="ja-JP" altLang="en-US" sz="2400" b="1" dirty="0" smtClean="0">
                <a:solidFill>
                  <a:schemeClr val="bg1">
                    <a:lumMod val="50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知りたい</a:t>
            </a:r>
            <a:r>
              <a:rPr lang="ja-JP" altLang="en-US" sz="2400" b="1" dirty="0">
                <a:solidFill>
                  <a:schemeClr val="bg1">
                    <a:lumMod val="50000"/>
                  </a:schemeClr>
                </a:solidFill>
                <a:latin typeface="HG丸ｺﾞｼｯｸM-PRO" panose="020F0400000000000000" charset="-128"/>
                <a:ea typeface="HG丸ｺﾞｼｯｸM-PRO" panose="020F0400000000000000" charset="-128"/>
                <a:sym typeface="+mn-ea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楕円 4"/>
          <p:cNvSpPr/>
          <p:nvPr/>
        </p:nvSpPr>
        <p:spPr>
          <a:xfrm rot="19744488">
            <a:off x="4612339" y="2624700"/>
            <a:ext cx="1934845" cy="23368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708298" y="5189444"/>
            <a:ext cx="1934845" cy="23368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楕円 6"/>
          <p:cNvSpPr/>
          <p:nvPr/>
        </p:nvSpPr>
        <p:spPr>
          <a:xfrm rot="3303277">
            <a:off x="1570571" y="2248294"/>
            <a:ext cx="1934845" cy="23368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楕円 7"/>
          <p:cNvSpPr/>
          <p:nvPr/>
        </p:nvSpPr>
        <p:spPr>
          <a:xfrm rot="5400000">
            <a:off x="2741295" y="6948805"/>
            <a:ext cx="1934845" cy="23368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楕円 8"/>
          <p:cNvSpPr/>
          <p:nvPr/>
        </p:nvSpPr>
        <p:spPr>
          <a:xfrm rot="922834">
            <a:off x="4676140" y="5410835"/>
            <a:ext cx="1934845" cy="23368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2615882" y="4147995"/>
            <a:ext cx="2412900" cy="2403243"/>
            <a:chOff x="2651524" y="3331635"/>
            <a:chExt cx="2412900" cy="2403243"/>
          </a:xfrm>
          <a:solidFill>
            <a:schemeClr val="bg1"/>
          </a:solidFill>
        </p:grpSpPr>
        <p:sp>
          <p:nvSpPr>
            <p:cNvPr id="19" name="五角形 18"/>
            <p:cNvSpPr/>
            <p:nvPr/>
          </p:nvSpPr>
          <p:spPr>
            <a:xfrm rot="780000">
              <a:off x="2651524" y="3331635"/>
              <a:ext cx="2412900" cy="2403243"/>
            </a:xfrm>
            <a:prstGeom prst="pentagon">
              <a:avLst/>
            </a:prstGeom>
            <a:solidFill>
              <a:schemeClr val="accent4">
                <a:lumMod val="60000"/>
                <a:lumOff val="40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テキストボックス 15"/>
            <p:cNvSpPr txBox="1"/>
            <p:nvPr/>
          </p:nvSpPr>
          <p:spPr>
            <a:xfrm>
              <a:off x="2904918" y="4204347"/>
              <a:ext cx="2065510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“</a:t>
              </a:r>
              <a:r>
                <a:rPr lang="ja-JP" altLang="en-US" sz="2000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アート</a:t>
              </a:r>
              <a:r>
                <a:rPr lang="ja-JP" altLang="en-US" sz="2000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って</a:t>
              </a:r>
              <a:endParaRPr lang="en-US" altLang="ja-JP" sz="20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endParaRPr>
            </a:p>
            <a:p>
              <a:r>
                <a:rPr lang="ja-JP" altLang="en-US" sz="1200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　</a:t>
              </a:r>
              <a:endParaRPr lang="en-US" altLang="ja-JP" sz="1200" dirty="0" smtClean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  <a:sym typeface="+mn-ea"/>
              </a:endParaRPr>
            </a:p>
            <a:p>
              <a:r>
                <a:rPr lang="ja-JP" altLang="en-US" sz="2000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　何</a:t>
              </a:r>
              <a:r>
                <a:rPr lang="ja-JP" altLang="en-US" sz="2000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だろう？</a:t>
              </a:r>
              <a:r>
                <a:rPr lang="en-US" altLang="ja-JP" sz="2000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”</a:t>
              </a:r>
              <a:endParaRPr lang="ja-JP" altLang="en-US" sz="2000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961390" y="259715"/>
            <a:ext cx="5896610" cy="890905"/>
            <a:chOff x="1514" y="157"/>
            <a:chExt cx="9286" cy="1403"/>
          </a:xfrm>
        </p:grpSpPr>
        <p:sp>
          <p:nvSpPr>
            <p:cNvPr id="10" name="テキストボックス 9"/>
            <p:cNvSpPr txBox="1"/>
            <p:nvPr/>
          </p:nvSpPr>
          <p:spPr>
            <a:xfrm>
              <a:off x="1514" y="229"/>
              <a:ext cx="915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アート</a:t>
              </a:r>
              <a:r>
                <a:rPr lang="ja-JP" altLang="en-US" sz="2800" b="1" dirty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って何だろう</a:t>
              </a:r>
              <a:r>
                <a:rPr lang="ja-JP" altLang="en-US" sz="2800" b="1" dirty="0" smtClean="0">
                  <a:latin typeface="HG丸ｺﾞｼｯｸM-PRO" panose="020F0400000000000000" charset="-128"/>
                  <a:ea typeface="HG丸ｺﾞｼｯｸM-PRO" panose="020F0400000000000000" charset="-128"/>
                  <a:cs typeface="HG丸ｺﾞｼｯｸM-PRO" panose="020F0400000000000000" charset="-128"/>
                  <a:sym typeface="+mn-ea"/>
                </a:rPr>
                <a:t>？</a:t>
              </a:r>
              <a:endParaRPr lang="ja-JP" altLang="en-US" sz="2800" b="1" dirty="0">
                <a:latin typeface="HG丸ｺﾞｼｯｸM-PRO" panose="020F0400000000000000" charset="-128"/>
                <a:ea typeface="HG丸ｺﾞｼｯｸM-PRO" panose="020F0400000000000000" charset="-128"/>
                <a:cs typeface="HG丸ｺﾞｼｯｸM-PRO" panose="020F0400000000000000" charset="-128"/>
              </a:endParaRPr>
            </a:p>
          </p:txBody>
        </p:sp>
        <p:pic>
          <p:nvPicPr>
            <p:cNvPr id="11" name="図形 10" descr="ロゴ大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5" y="157"/>
              <a:ext cx="2075" cy="1403"/>
            </a:xfrm>
            <a:prstGeom prst="rect">
              <a:avLst/>
            </a:prstGeom>
          </p:spPr>
        </p:pic>
      </p:grpSp>
      <p:sp>
        <p:nvSpPr>
          <p:cNvPr id="20" name="角丸四角形 19"/>
          <p:cNvSpPr/>
          <p:nvPr/>
        </p:nvSpPr>
        <p:spPr>
          <a:xfrm>
            <a:off x="4057015" y="1243965"/>
            <a:ext cx="2663825" cy="424694"/>
          </a:xfrm>
          <a:prstGeom prst="roundRect">
            <a:avLst/>
          </a:prstGeom>
          <a:noFill/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xmlns:a="http://schemas.openxmlformats.org/drawingml/2006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3843</Words>
  <Application>Microsoft Macintosh PowerPoint</Application>
  <PresentationFormat>ユーザー設定</PresentationFormat>
  <Paragraphs>559</Paragraphs>
  <Slides>36</Slides>
  <Notes>11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37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渡辺 美香</cp:lastModifiedBy>
  <cp:revision>286</cp:revision>
  <cp:lastPrinted>2020-03-28T14:21:00Z</cp:lastPrinted>
  <dcterms:created xsi:type="dcterms:W3CDTF">2020-03-30T12:01:16Z</dcterms:created>
  <dcterms:modified xsi:type="dcterms:W3CDTF">2020-03-30T12:01:51Z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1041-10.8.2.6694</vt:lpwstr>
  </property>
</Properties>
</file>