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59"/>
  </p:notesMasterIdLst>
  <p:sldIdLst>
    <p:sldId id="259" r:id="rId4"/>
    <p:sldId id="342" r:id="rId5"/>
    <p:sldId id="260" r:id="rId6"/>
    <p:sldId id="316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258" r:id="rId21"/>
    <p:sldId id="262" r:id="rId22"/>
    <p:sldId id="263" r:id="rId23"/>
    <p:sldId id="265" r:id="rId24"/>
    <p:sldId id="317" r:id="rId25"/>
    <p:sldId id="338" r:id="rId26"/>
    <p:sldId id="277" r:id="rId27"/>
    <p:sldId id="279" r:id="rId28"/>
    <p:sldId id="280" r:id="rId29"/>
    <p:sldId id="337" r:id="rId30"/>
    <p:sldId id="282" r:id="rId31"/>
    <p:sldId id="339" r:id="rId32"/>
    <p:sldId id="285" r:id="rId33"/>
    <p:sldId id="287" r:id="rId34"/>
    <p:sldId id="281" r:id="rId35"/>
    <p:sldId id="320" r:id="rId36"/>
    <p:sldId id="319" r:id="rId37"/>
    <p:sldId id="340" r:id="rId38"/>
    <p:sldId id="288" r:id="rId39"/>
    <p:sldId id="289" r:id="rId40"/>
    <p:sldId id="322" r:id="rId41"/>
    <p:sldId id="284" r:id="rId42"/>
    <p:sldId id="341" r:id="rId43"/>
    <p:sldId id="291" r:id="rId44"/>
    <p:sldId id="293" r:id="rId45"/>
    <p:sldId id="294" r:id="rId46"/>
    <p:sldId id="292" r:id="rId47"/>
    <p:sldId id="296" r:id="rId48"/>
    <p:sldId id="321" r:id="rId49"/>
    <p:sldId id="297" r:id="rId50"/>
    <p:sldId id="298" r:id="rId51"/>
    <p:sldId id="299" r:id="rId52"/>
    <p:sldId id="300" r:id="rId53"/>
    <p:sldId id="301" r:id="rId54"/>
    <p:sldId id="302" r:id="rId55"/>
    <p:sldId id="343" r:id="rId56"/>
    <p:sldId id="318" r:id="rId57"/>
    <p:sldId id="261" r:id="rId5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33CC"/>
    <a:srgbClr val="FF0000"/>
    <a:srgbClr val="00FF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7F75A-654C-484A-AD61-EF751D0D8FC0}" type="datetimeFigureOut">
              <a:rPr kumimoji="1" lang="ja-JP" altLang="en-US" smtClean="0"/>
              <a:t>2025/5/13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EAD56-E0A4-4729-B56A-73F2E8DE6E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06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</a:t>
            </a:r>
            <a:r>
              <a:rPr kumimoji="1" lang="en-US" altLang="ja-JP" baseline="0" dirty="0"/>
              <a:t> need </a:t>
            </a:r>
            <a:r>
              <a:rPr kumimoji="1" lang="en-US" altLang="ja-JP" dirty="0"/>
              <a:t>lights, mask, and screen.  And  this</a:t>
            </a:r>
            <a:r>
              <a:rPr kumimoji="1" lang="en-US" altLang="ja-JP" baseline="0" dirty="0"/>
              <a:t> experiment should be performed in a darkened room.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249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You place green</a:t>
            </a:r>
            <a:r>
              <a:rPr kumimoji="1" lang="en-US" altLang="ja-JP" baseline="0" dirty="0"/>
              <a:t> light under the red light. Please predict what you will see on the screen when you turn on the blue light, red light and green light. The answer is,,,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518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You</a:t>
            </a:r>
            <a:r>
              <a:rPr kumimoji="1" lang="en-US" altLang="ja-JP" baseline="0" dirty="0"/>
              <a:t> can see the green light is on top of red light and blue light like this.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650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It is same as red and blue light, the green light also passes throw the hole of musk and travels in straight.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62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You saw how does light travel in</a:t>
            </a:r>
            <a:r>
              <a:rPr kumimoji="1" lang="en-US" altLang="ja-JP" baseline="0" dirty="0"/>
              <a:t> this experiment.</a:t>
            </a:r>
          </a:p>
          <a:p>
            <a:r>
              <a:rPr kumimoji="1" lang="en-US" altLang="ja-JP" baseline="0" dirty="0"/>
              <a:t>The goal is light travels in straight line. </a:t>
            </a:r>
          </a:p>
          <a:p>
            <a:r>
              <a:rPr kumimoji="1" lang="en-US" altLang="ja-JP" baseline="0" dirty="0"/>
              <a:t>I referred to physics by inquiry.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28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Blue</a:t>
            </a:r>
            <a:r>
              <a:rPr kumimoji="1" lang="en-US" altLang="ja-JP" baseline="0" dirty="0"/>
              <a:t> light</a:t>
            </a:r>
            <a:r>
              <a:rPr kumimoji="1" lang="en-US" altLang="ja-JP" dirty="0"/>
              <a:t>, a screen made of white paper, and mask are arranged as shown. The mask is a sheet of paper with hole in it that is about 3 mm wide.</a:t>
            </a:r>
          </a:p>
          <a:p>
            <a:r>
              <a:rPr kumimoji="1" lang="en-US" altLang="ja-JP" dirty="0"/>
              <a:t>Please</a:t>
            </a:r>
            <a:r>
              <a:rPr kumimoji="1" lang="en-US" altLang="ja-JP" baseline="0" dirty="0"/>
              <a:t> predict what you will see on the screen when you turn on the blue light. The answer is.,,,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3042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Blue</a:t>
            </a:r>
            <a:r>
              <a:rPr kumimoji="1" lang="en-US" altLang="ja-JP" baseline="0" dirty="0"/>
              <a:t> light</a:t>
            </a:r>
            <a:r>
              <a:rPr kumimoji="1" lang="en-US" altLang="ja-JP" dirty="0"/>
              <a:t>, a screen made of white paper, and mask are arranged as shown. The mask is a sheet of paper with hole in it that is about 3 mm wide.</a:t>
            </a:r>
          </a:p>
          <a:p>
            <a:r>
              <a:rPr kumimoji="1" lang="en-US" altLang="ja-JP" dirty="0"/>
              <a:t>Please</a:t>
            </a:r>
            <a:r>
              <a:rPr kumimoji="1" lang="en-US" altLang="ja-JP" baseline="0" dirty="0"/>
              <a:t> predict what you will see on the screen when you turn on the blue light. The answer is.,,,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424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You can see blue light on the screen</a:t>
            </a:r>
            <a:r>
              <a:rPr kumimoji="1" lang="en-US" altLang="ja-JP" baseline="0" dirty="0"/>
              <a:t> like this.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4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You place red</a:t>
            </a:r>
            <a:r>
              <a:rPr kumimoji="1" lang="en-US" altLang="ja-JP" baseline="0" dirty="0"/>
              <a:t> light under the blue light. Please predict what you will see on the screen when you turn on the blue light and red light. The answer is,,,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06CB-5F3C-4839-8A3A-3010ACF5C3E6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7629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You place red</a:t>
            </a:r>
            <a:r>
              <a:rPr kumimoji="1" lang="en-US" altLang="ja-JP" baseline="0" dirty="0"/>
              <a:t> light under the blue light. Please predict what you will see on the screen when you turn on the blue light and red light. The answer is,,,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62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You can see red</a:t>
            </a:r>
            <a:r>
              <a:rPr kumimoji="1" lang="en-US" altLang="ja-JP" baseline="0" dirty="0"/>
              <a:t> light above the blue light like this.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771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When you turn on the blue light and red light, they pass through the hole of musk and go straight.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D06CB-5F3C-4839-8A3A-3010ACF5C3E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73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Next, You place green</a:t>
            </a:r>
            <a:r>
              <a:rPr kumimoji="1" lang="en-US" altLang="ja-JP" baseline="0" dirty="0"/>
              <a:t> light under the red light. Please predict what you will see on the screen when you turn on the blue light, red light and green light. The answer is,,,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D06CB-5F3C-4839-8A3A-3010ACF5C3E6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13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51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8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34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73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0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0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89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16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17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8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9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18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7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47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13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26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00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64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0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55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94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1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3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49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9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47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1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8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5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8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4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alpha val="0"/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8E91-4089-40AB-A5AD-AE7DBA35D6A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76B78-4600-44E0-AEAA-4E53168E339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4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4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70680" y="2019867"/>
            <a:ext cx="11623344" cy="1578131"/>
          </a:xfrm>
        </p:spPr>
        <p:txBody>
          <a:bodyPr>
            <a:prstTxWarp prst="textDeflate">
              <a:avLst/>
            </a:prstTxWarp>
            <a:noAutofit/>
          </a:bodyPr>
          <a:lstStyle/>
          <a:p>
            <a:pPr algn="ctr"/>
            <a:r>
              <a:rPr kumimoji="1" lang="en-US" altLang="ja-JP" sz="5400" b="1" dirty="0">
                <a:solidFill>
                  <a:srgbClr val="FF0000"/>
                </a:solidFill>
              </a:rPr>
              <a:t>C</a:t>
            </a:r>
            <a:r>
              <a:rPr kumimoji="1" lang="en-US" altLang="ja-JP" sz="5400" b="1" dirty="0">
                <a:solidFill>
                  <a:srgbClr val="FF33CC"/>
                </a:solidFill>
              </a:rPr>
              <a:t>o</a:t>
            </a:r>
            <a:r>
              <a:rPr kumimoji="1" lang="en-US" altLang="ja-JP" sz="5400" b="1" dirty="0">
                <a:solidFill>
                  <a:srgbClr val="0070C0"/>
                </a:solidFill>
              </a:rPr>
              <a:t>l</a:t>
            </a:r>
            <a:r>
              <a:rPr kumimoji="1" lang="en-US" altLang="ja-JP" sz="5400" b="1" dirty="0">
                <a:solidFill>
                  <a:srgbClr val="00B0F0"/>
                </a:solidFill>
              </a:rPr>
              <a:t>o</a:t>
            </a:r>
            <a:r>
              <a:rPr kumimoji="1" lang="en-US" altLang="ja-JP" sz="5400" b="1" dirty="0">
                <a:solidFill>
                  <a:srgbClr val="00B050"/>
                </a:solidFill>
              </a:rPr>
              <a:t>r</a:t>
            </a:r>
            <a:r>
              <a:rPr kumimoji="1" lang="en-US" altLang="ja-JP" sz="5400" b="1" dirty="0">
                <a:solidFill>
                  <a:srgbClr val="FFFF00"/>
                </a:solidFill>
              </a:rPr>
              <a:t>e</a:t>
            </a:r>
            <a:r>
              <a:rPr kumimoji="1" lang="en-US" altLang="ja-JP" sz="5400" b="1" dirty="0">
                <a:solidFill>
                  <a:srgbClr val="6600CC"/>
                </a:solidFill>
              </a:rPr>
              <a:t>d</a:t>
            </a:r>
            <a:r>
              <a:rPr kumimoji="1" lang="en-US" altLang="ja-JP" sz="5400" b="1" dirty="0"/>
              <a:t> shadow</a:t>
            </a:r>
            <a:endParaRPr kumimoji="1" lang="ja-JP" altLang="en-US" sz="54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54406" y="334962"/>
            <a:ext cx="7083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S</a:t>
            </a:r>
            <a:r>
              <a:rPr kumimoji="1" lang="en-US" altLang="ja-JP" sz="2800" dirty="0"/>
              <a:t>imple and Beautiful Experiments  Ⅺ</a:t>
            </a:r>
            <a:r>
              <a:rPr kumimoji="1" lang="ja-JP" altLang="en-US" sz="2800" dirty="0"/>
              <a:t>　</a:t>
            </a:r>
            <a:endParaRPr kumimoji="1" lang="en-US" altLang="ja-JP" sz="2800" dirty="0"/>
          </a:p>
          <a:p>
            <a:r>
              <a:rPr lang="en-US" altLang="ja-JP" sz="2800" dirty="0"/>
              <a:t>       </a:t>
            </a:r>
            <a:r>
              <a:rPr kumimoji="1" lang="en-US" altLang="ja-JP" sz="2800" dirty="0"/>
              <a:t>by LADYCATS and Science Teacher’s Group</a:t>
            </a:r>
            <a:endParaRPr kumimoji="1" lang="ja-JP" altLang="en-US" sz="2800" dirty="0"/>
          </a:p>
        </p:txBody>
      </p:sp>
      <p:sp>
        <p:nvSpPr>
          <p:cNvPr id="6" name="AutoShape 2" descr="かわいい イラスト　名札 に対する画像結果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682A68-2375-4097-939E-EB41B6E8056A}"/>
              </a:ext>
            </a:extLst>
          </p:cNvPr>
          <p:cNvSpPr txBox="1"/>
          <p:nvPr/>
        </p:nvSpPr>
        <p:spPr>
          <a:xfrm>
            <a:off x="1575006" y="4647949"/>
            <a:ext cx="971665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ja-JP" sz="2800" dirty="0"/>
              <a:t>Masako TANEMURA, </a:t>
            </a:r>
            <a:r>
              <a:rPr lang="en-US" altLang="ja-JP" sz="2800" dirty="0" err="1"/>
              <a:t>Shoma</a:t>
            </a:r>
            <a:r>
              <a:rPr lang="en-US" altLang="ja-JP" sz="2800" dirty="0"/>
              <a:t> SATO (M1), </a:t>
            </a:r>
            <a:r>
              <a:rPr lang="en-US" altLang="ja-JP" sz="2800" dirty="0" err="1"/>
              <a:t>Haruka</a:t>
            </a:r>
            <a:r>
              <a:rPr lang="en-US" altLang="ja-JP" sz="2800" dirty="0"/>
              <a:t> SASAKI (B5), </a:t>
            </a:r>
            <a:r>
              <a:rPr lang="en-US" altLang="ja-JP" sz="2800" dirty="0" err="1"/>
              <a:t>Manami</a:t>
            </a:r>
            <a:r>
              <a:rPr lang="en-US" altLang="ja-JP" sz="2800" dirty="0"/>
              <a:t> KOIZUMI (B3) and Shingo IKEDA (B3)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ja-JP" sz="2800" dirty="0"/>
              <a:t>                                Osaka </a:t>
            </a:r>
            <a:r>
              <a:rPr lang="en-US" altLang="ja-JP" sz="2800" dirty="0" err="1"/>
              <a:t>Kyoiku</a:t>
            </a:r>
            <a:r>
              <a:rPr lang="en-US" altLang="ja-JP" sz="2800" dirty="0"/>
              <a:t> University</a:t>
            </a:r>
            <a:endParaRPr lang="ja-JP" altLang="ja-JP" sz="28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414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BCFAFA-807C-4186-864A-EE6BD8AF161A}"/>
              </a:ext>
            </a:extLst>
          </p:cNvPr>
          <p:cNvSpPr/>
          <p:nvPr/>
        </p:nvSpPr>
        <p:spPr>
          <a:xfrm rot="19106175">
            <a:off x="3506754" y="5619451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E4C0CB9-2213-4490-8CB7-281435B9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383"/>
            <a:ext cx="10515600" cy="1392305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</a:t>
            </a:r>
            <a:r>
              <a:rPr lang="en-US" altLang="ja-JP" b="1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Predict 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what you will see on the screen when you turn on </a:t>
            </a:r>
            <a:r>
              <a:rPr lang="en-US" altLang="ja-JP" b="1" dirty="0">
                <a:solidFill>
                  <a:srgbClr val="0000E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blue light 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and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red light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03D28A-D4B2-404B-9CC0-30FFF867EE02}"/>
              </a:ext>
            </a:extLst>
          </p:cNvPr>
          <p:cNvSpPr txBox="1"/>
          <p:nvPr/>
        </p:nvSpPr>
        <p:spPr>
          <a:xfrm>
            <a:off x="1925053" y="5755907"/>
            <a:ext cx="1630948" cy="47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Red light</a:t>
            </a:r>
            <a:endParaRPr kumimoji="1" lang="ja-JP" altLang="en-US" sz="24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3362" y="1825625"/>
            <a:ext cx="874527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フローチャート: 手作業 11">
            <a:extLst>
              <a:ext uri="{FF2B5EF4-FFF2-40B4-BE49-F238E27FC236}">
                <a16:creationId xmlns:a16="http://schemas.microsoft.com/office/drawing/2014/main" id="{F2059867-C40B-4FE9-9F57-023513F99DDB}"/>
              </a:ext>
            </a:extLst>
          </p:cNvPr>
          <p:cNvSpPr>
            <a:spLocks/>
          </p:cNvSpPr>
          <p:nvPr/>
        </p:nvSpPr>
        <p:spPr>
          <a:xfrm rot="3083935">
            <a:off x="4676353" y="3156563"/>
            <a:ext cx="2020467" cy="27475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7549 w 15549"/>
              <a:gd name="connsiteY3" fmla="*/ 10000 h 10000"/>
              <a:gd name="connsiteX4" fmla="*/ 0 w 15549"/>
              <a:gd name="connsiteY4" fmla="*/ 46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8042 w 15549"/>
              <a:gd name="connsiteY3" fmla="*/ 10000 h 10000"/>
              <a:gd name="connsiteX4" fmla="*/ 0 w 15549"/>
              <a:gd name="connsiteY4" fmla="*/ 46 h 10000"/>
              <a:gd name="connsiteX0" fmla="*/ 0 w 19618"/>
              <a:gd name="connsiteY0" fmla="*/ 138 h 10092"/>
              <a:gd name="connsiteX1" fmla="*/ 19618 w 19618"/>
              <a:gd name="connsiteY1" fmla="*/ 0 h 10092"/>
              <a:gd name="connsiteX2" fmla="*/ 13549 w 19618"/>
              <a:gd name="connsiteY2" fmla="*/ 10092 h 10092"/>
              <a:gd name="connsiteX3" fmla="*/ 8042 w 19618"/>
              <a:gd name="connsiteY3" fmla="*/ 10092 h 10092"/>
              <a:gd name="connsiteX4" fmla="*/ 0 w 19618"/>
              <a:gd name="connsiteY4" fmla="*/ 138 h 10092"/>
              <a:gd name="connsiteX0" fmla="*/ 0 w 19618"/>
              <a:gd name="connsiteY0" fmla="*/ 27 h 9981"/>
              <a:gd name="connsiteX1" fmla="*/ 19618 w 19618"/>
              <a:gd name="connsiteY1" fmla="*/ 0 h 9981"/>
              <a:gd name="connsiteX2" fmla="*/ 13549 w 19618"/>
              <a:gd name="connsiteY2" fmla="*/ 9981 h 9981"/>
              <a:gd name="connsiteX3" fmla="*/ 8042 w 19618"/>
              <a:gd name="connsiteY3" fmla="*/ 9981 h 9981"/>
              <a:gd name="connsiteX4" fmla="*/ 0 w 19618"/>
              <a:gd name="connsiteY4" fmla="*/ 27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" h="9981">
                <a:moveTo>
                  <a:pt x="0" y="27"/>
                </a:moveTo>
                <a:lnTo>
                  <a:pt x="19618" y="0"/>
                </a:lnTo>
                <a:lnTo>
                  <a:pt x="13549" y="9981"/>
                </a:lnTo>
                <a:lnTo>
                  <a:pt x="8042" y="9981"/>
                </a:lnTo>
                <a:lnTo>
                  <a:pt x="0" y="27"/>
                </a:lnTo>
                <a:close/>
              </a:path>
            </a:pathLst>
          </a:custGeom>
          <a:solidFill>
            <a:srgbClr val="FF33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手作業 11">
            <a:extLst>
              <a:ext uri="{FF2B5EF4-FFF2-40B4-BE49-F238E27FC236}">
                <a16:creationId xmlns:a16="http://schemas.microsoft.com/office/drawing/2014/main" id="{3AF05AA8-203E-4543-9DB9-8DD9021AB30F}"/>
              </a:ext>
            </a:extLst>
          </p:cNvPr>
          <p:cNvSpPr>
            <a:spLocks/>
          </p:cNvSpPr>
          <p:nvPr/>
        </p:nvSpPr>
        <p:spPr>
          <a:xfrm rot="3083935">
            <a:off x="4547624" y="2747541"/>
            <a:ext cx="2020467" cy="27475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7549 w 15549"/>
              <a:gd name="connsiteY3" fmla="*/ 10000 h 10000"/>
              <a:gd name="connsiteX4" fmla="*/ 0 w 15549"/>
              <a:gd name="connsiteY4" fmla="*/ 46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8042 w 15549"/>
              <a:gd name="connsiteY3" fmla="*/ 10000 h 10000"/>
              <a:gd name="connsiteX4" fmla="*/ 0 w 15549"/>
              <a:gd name="connsiteY4" fmla="*/ 46 h 10000"/>
              <a:gd name="connsiteX0" fmla="*/ 0 w 19618"/>
              <a:gd name="connsiteY0" fmla="*/ 138 h 10092"/>
              <a:gd name="connsiteX1" fmla="*/ 19618 w 19618"/>
              <a:gd name="connsiteY1" fmla="*/ 0 h 10092"/>
              <a:gd name="connsiteX2" fmla="*/ 13549 w 19618"/>
              <a:gd name="connsiteY2" fmla="*/ 10092 h 10092"/>
              <a:gd name="connsiteX3" fmla="*/ 8042 w 19618"/>
              <a:gd name="connsiteY3" fmla="*/ 10092 h 10092"/>
              <a:gd name="connsiteX4" fmla="*/ 0 w 19618"/>
              <a:gd name="connsiteY4" fmla="*/ 138 h 10092"/>
              <a:gd name="connsiteX0" fmla="*/ 0 w 19618"/>
              <a:gd name="connsiteY0" fmla="*/ 27 h 9981"/>
              <a:gd name="connsiteX1" fmla="*/ 19618 w 19618"/>
              <a:gd name="connsiteY1" fmla="*/ 0 h 9981"/>
              <a:gd name="connsiteX2" fmla="*/ 13549 w 19618"/>
              <a:gd name="connsiteY2" fmla="*/ 9981 h 9981"/>
              <a:gd name="connsiteX3" fmla="*/ 8042 w 19618"/>
              <a:gd name="connsiteY3" fmla="*/ 9981 h 9981"/>
              <a:gd name="connsiteX4" fmla="*/ 0 w 19618"/>
              <a:gd name="connsiteY4" fmla="*/ 27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" h="9981">
                <a:moveTo>
                  <a:pt x="0" y="27"/>
                </a:moveTo>
                <a:lnTo>
                  <a:pt x="19618" y="0"/>
                </a:lnTo>
                <a:lnTo>
                  <a:pt x="13549" y="9981"/>
                </a:lnTo>
                <a:lnTo>
                  <a:pt x="8042" y="9981"/>
                </a:lnTo>
                <a:lnTo>
                  <a:pt x="0" y="27"/>
                </a:lnTo>
                <a:close/>
              </a:path>
            </a:pathLst>
          </a:custGeom>
          <a:solidFill>
            <a:srgbClr val="0000FF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BCFAFA-807C-4186-864A-EE6BD8AF161A}"/>
              </a:ext>
            </a:extLst>
          </p:cNvPr>
          <p:cNvSpPr/>
          <p:nvPr/>
        </p:nvSpPr>
        <p:spPr>
          <a:xfrm rot="19106175">
            <a:off x="3366276" y="5191791"/>
            <a:ext cx="1398456" cy="596341"/>
          </a:xfrm>
          <a:prstGeom prst="rect">
            <a:avLst/>
          </a:prstGeom>
          <a:solidFill>
            <a:schemeClr val="tx1"/>
          </a:solidFill>
          <a:ln>
            <a:solidFill>
              <a:srgbClr val="00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266700"/>
            <a:ext cx="8286750" cy="6215063"/>
          </a:xfrm>
        </p:spPr>
      </p:pic>
    </p:spTree>
    <p:extLst>
      <p:ext uri="{BB962C8B-B14F-4D97-AF65-F5344CB8AC3E}">
        <p14:creationId xmlns:p14="http://schemas.microsoft.com/office/powerpoint/2010/main" val="252125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A99F799-4D65-4287-BB4D-6114E9FC5DE0}"/>
              </a:ext>
            </a:extLst>
          </p:cNvPr>
          <p:cNvCxnSpPr/>
          <p:nvPr/>
        </p:nvCxnSpPr>
        <p:spPr>
          <a:xfrm flipH="1">
            <a:off x="5727033" y="3369469"/>
            <a:ext cx="12663" cy="1885926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239F84-D8C9-40AF-A036-860883BB8BD3}"/>
              </a:ext>
            </a:extLst>
          </p:cNvPr>
          <p:cNvSpPr/>
          <p:nvPr/>
        </p:nvSpPr>
        <p:spPr>
          <a:xfrm>
            <a:off x="1742172" y="2666199"/>
            <a:ext cx="1241656" cy="577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D8B750-E5ED-4821-8809-D638151D4425}"/>
              </a:ext>
            </a:extLst>
          </p:cNvPr>
          <p:cNvSpPr/>
          <p:nvPr/>
        </p:nvSpPr>
        <p:spPr>
          <a:xfrm>
            <a:off x="1742172" y="3325530"/>
            <a:ext cx="1241656" cy="577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D051D1-4676-4510-B9EE-2413F40BFCA7}"/>
              </a:ext>
            </a:extLst>
          </p:cNvPr>
          <p:cNvSpPr txBox="1"/>
          <p:nvPr/>
        </p:nvSpPr>
        <p:spPr>
          <a:xfrm>
            <a:off x="0" y="2693347"/>
            <a:ext cx="186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Blue light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49A71C-9A00-41DE-9019-37853DE248D7}"/>
              </a:ext>
            </a:extLst>
          </p:cNvPr>
          <p:cNvSpPr txBox="1"/>
          <p:nvPr/>
        </p:nvSpPr>
        <p:spPr>
          <a:xfrm>
            <a:off x="0" y="3423140"/>
            <a:ext cx="1915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 Red</a:t>
            </a:r>
            <a:r>
              <a:rPr kumimoji="1" lang="en-US" altLang="ja-JP" sz="2800" dirty="0"/>
              <a:t> light</a:t>
            </a:r>
            <a:endParaRPr kumimoji="1" lang="ja-JP" altLang="en-US" sz="2800" dirty="0"/>
          </a:p>
        </p:txBody>
      </p:sp>
      <p:sp>
        <p:nvSpPr>
          <p:cNvPr id="10" name="フローチャート: 手作業 9">
            <a:extLst>
              <a:ext uri="{FF2B5EF4-FFF2-40B4-BE49-F238E27FC236}">
                <a16:creationId xmlns:a16="http://schemas.microsoft.com/office/drawing/2014/main" id="{9D8AA039-21A5-4E63-980C-43F75DB9604B}"/>
              </a:ext>
            </a:extLst>
          </p:cNvPr>
          <p:cNvSpPr>
            <a:spLocks/>
          </p:cNvSpPr>
          <p:nvPr/>
        </p:nvSpPr>
        <p:spPr>
          <a:xfrm rot="5400000">
            <a:off x="3324149" y="1637706"/>
            <a:ext cx="2065609" cy="276548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3844"/>
              <a:gd name="connsiteY0" fmla="*/ 0 h 10046"/>
              <a:gd name="connsiteX1" fmla="*/ 13844 w 13844"/>
              <a:gd name="connsiteY1" fmla="*/ 46 h 10046"/>
              <a:gd name="connsiteX2" fmla="*/ 11844 w 13844"/>
              <a:gd name="connsiteY2" fmla="*/ 10046 h 10046"/>
              <a:gd name="connsiteX3" fmla="*/ 5844 w 13844"/>
              <a:gd name="connsiteY3" fmla="*/ 10046 h 10046"/>
              <a:gd name="connsiteX4" fmla="*/ 0 w 13844"/>
              <a:gd name="connsiteY4" fmla="*/ 0 h 10046"/>
              <a:gd name="connsiteX0" fmla="*/ 0 w 17368"/>
              <a:gd name="connsiteY0" fmla="*/ 0 h 10046"/>
              <a:gd name="connsiteX1" fmla="*/ 17368 w 17368"/>
              <a:gd name="connsiteY1" fmla="*/ 0 h 10046"/>
              <a:gd name="connsiteX2" fmla="*/ 11844 w 17368"/>
              <a:gd name="connsiteY2" fmla="*/ 10046 h 10046"/>
              <a:gd name="connsiteX3" fmla="*/ 5844 w 17368"/>
              <a:gd name="connsiteY3" fmla="*/ 10046 h 10046"/>
              <a:gd name="connsiteX4" fmla="*/ 0 w 17368"/>
              <a:gd name="connsiteY4" fmla="*/ 0 h 10046"/>
              <a:gd name="connsiteX0" fmla="*/ 0 w 17368"/>
              <a:gd name="connsiteY0" fmla="*/ 0 h 10046"/>
              <a:gd name="connsiteX1" fmla="*/ 17368 w 17368"/>
              <a:gd name="connsiteY1" fmla="*/ 0 h 10046"/>
              <a:gd name="connsiteX2" fmla="*/ 10776 w 17368"/>
              <a:gd name="connsiteY2" fmla="*/ 10046 h 10046"/>
              <a:gd name="connsiteX3" fmla="*/ 5844 w 17368"/>
              <a:gd name="connsiteY3" fmla="*/ 10046 h 10046"/>
              <a:gd name="connsiteX4" fmla="*/ 0 w 17368"/>
              <a:gd name="connsiteY4" fmla="*/ 0 h 10046"/>
              <a:gd name="connsiteX0" fmla="*/ 0 w 17368"/>
              <a:gd name="connsiteY0" fmla="*/ 0 h 10046"/>
              <a:gd name="connsiteX1" fmla="*/ 17368 w 17368"/>
              <a:gd name="connsiteY1" fmla="*/ 0 h 10046"/>
              <a:gd name="connsiteX2" fmla="*/ 10584 w 17368"/>
              <a:gd name="connsiteY2" fmla="*/ 10046 h 10046"/>
              <a:gd name="connsiteX3" fmla="*/ 5844 w 17368"/>
              <a:gd name="connsiteY3" fmla="*/ 10046 h 10046"/>
              <a:gd name="connsiteX4" fmla="*/ 0 w 17368"/>
              <a:gd name="connsiteY4" fmla="*/ 0 h 1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8" h="10046">
                <a:moveTo>
                  <a:pt x="0" y="0"/>
                </a:moveTo>
                <a:lnTo>
                  <a:pt x="17368" y="0"/>
                </a:lnTo>
                <a:lnTo>
                  <a:pt x="10584" y="10046"/>
                </a:lnTo>
                <a:lnTo>
                  <a:pt x="5844" y="10046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ローチャート: 手作業 11">
            <a:extLst>
              <a:ext uri="{FF2B5EF4-FFF2-40B4-BE49-F238E27FC236}">
                <a16:creationId xmlns:a16="http://schemas.microsoft.com/office/drawing/2014/main" id="{FA09058E-42A5-45F6-AEA9-8CCDEACF9754}"/>
              </a:ext>
            </a:extLst>
          </p:cNvPr>
          <p:cNvSpPr>
            <a:spLocks/>
          </p:cNvSpPr>
          <p:nvPr/>
        </p:nvSpPr>
        <p:spPr>
          <a:xfrm rot="5400000">
            <a:off x="3347383" y="2145037"/>
            <a:ext cx="2020467" cy="27475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7549 w 15549"/>
              <a:gd name="connsiteY3" fmla="*/ 10000 h 10000"/>
              <a:gd name="connsiteX4" fmla="*/ 0 w 15549"/>
              <a:gd name="connsiteY4" fmla="*/ 46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8042 w 15549"/>
              <a:gd name="connsiteY3" fmla="*/ 10000 h 10000"/>
              <a:gd name="connsiteX4" fmla="*/ 0 w 15549"/>
              <a:gd name="connsiteY4" fmla="*/ 46 h 10000"/>
              <a:gd name="connsiteX0" fmla="*/ 0 w 19618"/>
              <a:gd name="connsiteY0" fmla="*/ 138 h 10092"/>
              <a:gd name="connsiteX1" fmla="*/ 19618 w 19618"/>
              <a:gd name="connsiteY1" fmla="*/ 0 h 10092"/>
              <a:gd name="connsiteX2" fmla="*/ 13549 w 19618"/>
              <a:gd name="connsiteY2" fmla="*/ 10092 h 10092"/>
              <a:gd name="connsiteX3" fmla="*/ 8042 w 19618"/>
              <a:gd name="connsiteY3" fmla="*/ 10092 h 10092"/>
              <a:gd name="connsiteX4" fmla="*/ 0 w 19618"/>
              <a:gd name="connsiteY4" fmla="*/ 138 h 10092"/>
              <a:gd name="connsiteX0" fmla="*/ 0 w 19618"/>
              <a:gd name="connsiteY0" fmla="*/ 27 h 9981"/>
              <a:gd name="connsiteX1" fmla="*/ 19618 w 19618"/>
              <a:gd name="connsiteY1" fmla="*/ 0 h 9981"/>
              <a:gd name="connsiteX2" fmla="*/ 13549 w 19618"/>
              <a:gd name="connsiteY2" fmla="*/ 9981 h 9981"/>
              <a:gd name="connsiteX3" fmla="*/ 8042 w 19618"/>
              <a:gd name="connsiteY3" fmla="*/ 9981 h 9981"/>
              <a:gd name="connsiteX4" fmla="*/ 0 w 19618"/>
              <a:gd name="connsiteY4" fmla="*/ 27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" h="9981">
                <a:moveTo>
                  <a:pt x="0" y="27"/>
                </a:moveTo>
                <a:lnTo>
                  <a:pt x="19618" y="0"/>
                </a:lnTo>
                <a:lnTo>
                  <a:pt x="13549" y="9981"/>
                </a:lnTo>
                <a:lnTo>
                  <a:pt x="8042" y="9981"/>
                </a:lnTo>
                <a:lnTo>
                  <a:pt x="0" y="27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1424226-1010-4E82-A7F7-B07C56CD96D8}"/>
              </a:ext>
            </a:extLst>
          </p:cNvPr>
          <p:cNvCxnSpPr>
            <a:cxnSpLocks/>
          </p:cNvCxnSpPr>
          <p:nvPr/>
        </p:nvCxnSpPr>
        <p:spPr>
          <a:xfrm flipV="1">
            <a:off x="10299032" y="404261"/>
            <a:ext cx="0" cy="485113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58C911-BA0C-49BB-87DA-9925B6172EEA}"/>
              </a:ext>
            </a:extLst>
          </p:cNvPr>
          <p:cNvSpPr txBox="1"/>
          <p:nvPr/>
        </p:nvSpPr>
        <p:spPr>
          <a:xfrm>
            <a:off x="5224914" y="5834150"/>
            <a:ext cx="174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Musk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AECF931-0369-48A7-A0C8-14E2FAC5C135}"/>
              </a:ext>
            </a:extLst>
          </p:cNvPr>
          <p:cNvSpPr txBox="1"/>
          <p:nvPr/>
        </p:nvSpPr>
        <p:spPr>
          <a:xfrm>
            <a:off x="9837019" y="5834150"/>
            <a:ext cx="124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Screen</a:t>
            </a:r>
            <a:endParaRPr kumimoji="1" lang="ja-JP" altLang="en-US" dirty="0"/>
          </a:p>
        </p:txBody>
      </p:sp>
      <p:sp>
        <p:nvSpPr>
          <p:cNvPr id="20" name="フローチャート: 手作業 19">
            <a:extLst>
              <a:ext uri="{FF2B5EF4-FFF2-40B4-BE49-F238E27FC236}">
                <a16:creationId xmlns:a16="http://schemas.microsoft.com/office/drawing/2014/main" id="{E6EF4FED-C5B0-4F57-A6CF-2768E75F30C5}"/>
              </a:ext>
            </a:extLst>
          </p:cNvPr>
          <p:cNvSpPr/>
          <p:nvPr/>
        </p:nvSpPr>
        <p:spPr>
          <a:xfrm rot="5561351">
            <a:off x="7866096" y="1091580"/>
            <a:ext cx="308955" cy="4568865"/>
          </a:xfrm>
          <a:prstGeom prst="flowChartManualOperation">
            <a:avLst/>
          </a:prstGeom>
          <a:solidFill>
            <a:srgbClr val="0000FF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ローチャート: 手作業 20">
            <a:extLst>
              <a:ext uri="{FF2B5EF4-FFF2-40B4-BE49-F238E27FC236}">
                <a16:creationId xmlns:a16="http://schemas.microsoft.com/office/drawing/2014/main" id="{78F38E15-5673-4870-A5EC-4BF7EBAB8007}"/>
              </a:ext>
            </a:extLst>
          </p:cNvPr>
          <p:cNvSpPr/>
          <p:nvPr/>
        </p:nvSpPr>
        <p:spPr>
          <a:xfrm rot="4828748">
            <a:off x="7880025" y="517677"/>
            <a:ext cx="304064" cy="46839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60"/>
              <a:gd name="connsiteX1" fmla="*/ 10000 w 10000"/>
              <a:gd name="connsiteY1" fmla="*/ 0 h 10060"/>
              <a:gd name="connsiteX2" fmla="*/ 8854 w 10000"/>
              <a:gd name="connsiteY2" fmla="*/ 10060 h 10060"/>
              <a:gd name="connsiteX3" fmla="*/ 2000 w 10000"/>
              <a:gd name="connsiteY3" fmla="*/ 10000 h 10060"/>
              <a:gd name="connsiteX4" fmla="*/ 0 w 10000"/>
              <a:gd name="connsiteY4" fmla="*/ 0 h 10060"/>
              <a:gd name="connsiteX0" fmla="*/ 0 w 9876"/>
              <a:gd name="connsiteY0" fmla="*/ 0 h 10210"/>
              <a:gd name="connsiteX1" fmla="*/ 9876 w 9876"/>
              <a:gd name="connsiteY1" fmla="*/ 150 h 10210"/>
              <a:gd name="connsiteX2" fmla="*/ 8730 w 9876"/>
              <a:gd name="connsiteY2" fmla="*/ 10210 h 10210"/>
              <a:gd name="connsiteX3" fmla="*/ 1876 w 9876"/>
              <a:gd name="connsiteY3" fmla="*/ 10150 h 10210"/>
              <a:gd name="connsiteX4" fmla="*/ 0 w 9876"/>
              <a:gd name="connsiteY4" fmla="*/ 0 h 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6" h="10210">
                <a:moveTo>
                  <a:pt x="0" y="0"/>
                </a:moveTo>
                <a:lnTo>
                  <a:pt x="9876" y="150"/>
                </a:lnTo>
                <a:lnTo>
                  <a:pt x="8730" y="10210"/>
                </a:lnTo>
                <a:lnTo>
                  <a:pt x="1876" y="1015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5769450" y="2514600"/>
            <a:ext cx="542450" cy="5998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311898" y="2145268"/>
            <a:ext cx="65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hole</a:t>
            </a:r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A99F799-4D65-4287-BB4D-6114E9FC5DE0}"/>
              </a:ext>
            </a:extLst>
          </p:cNvPr>
          <p:cNvCxnSpPr/>
          <p:nvPr/>
        </p:nvCxnSpPr>
        <p:spPr>
          <a:xfrm flipH="1">
            <a:off x="5739696" y="1314134"/>
            <a:ext cx="4376" cy="185416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09600" y="502400"/>
            <a:ext cx="3164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Side view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14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2857FB-6124-4EDC-B66B-808D7B552EB6}"/>
              </a:ext>
            </a:extLst>
          </p:cNvPr>
          <p:cNvSpPr/>
          <p:nvPr/>
        </p:nvSpPr>
        <p:spPr>
          <a:xfrm rot="19106175">
            <a:off x="3794156" y="6040525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9E6F75-6A07-40DB-ADF0-77CF773DA6A6}"/>
              </a:ext>
            </a:extLst>
          </p:cNvPr>
          <p:cNvSpPr/>
          <p:nvPr/>
        </p:nvSpPr>
        <p:spPr>
          <a:xfrm rot="19106175">
            <a:off x="3530949" y="5524023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コンテンツ プレースホルダー 1">
            <a:extLst>
              <a:ext uri="{FF2B5EF4-FFF2-40B4-BE49-F238E27FC236}">
                <a16:creationId xmlns:a16="http://schemas.microsoft.com/office/drawing/2014/main" id="{DE1B0D77-403E-4695-9245-B5FA74EB2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898" y="1630953"/>
            <a:ext cx="8745275" cy="4351338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05B352CF-C578-4461-B09A-A7A806CB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3.Place </a:t>
            </a:r>
            <a:r>
              <a:rPr lang="en-US" altLang="ja-JP" b="1" dirty="0">
                <a:solidFill>
                  <a:srgbClr val="0099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green light 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under the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red light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9091CB-CA50-401E-ABD1-1365973B1D7F}"/>
              </a:ext>
            </a:extLst>
          </p:cNvPr>
          <p:cNvSpPr txBox="1"/>
          <p:nvPr/>
        </p:nvSpPr>
        <p:spPr>
          <a:xfrm>
            <a:off x="1889337" y="5610264"/>
            <a:ext cx="1630948" cy="47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</a:rPr>
              <a:t>Red light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6E18E5-26D2-41F2-8A01-B6F594421830}"/>
              </a:ext>
            </a:extLst>
          </p:cNvPr>
          <p:cNvSpPr txBox="1"/>
          <p:nvPr/>
        </p:nvSpPr>
        <p:spPr>
          <a:xfrm>
            <a:off x="1672766" y="6134386"/>
            <a:ext cx="192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Green light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39E6F75-6A07-40DB-ADF0-77CF773DA6A6}"/>
              </a:ext>
            </a:extLst>
          </p:cNvPr>
          <p:cNvSpPr/>
          <p:nvPr/>
        </p:nvSpPr>
        <p:spPr>
          <a:xfrm rot="19106175">
            <a:off x="3201682" y="5014168"/>
            <a:ext cx="1390397" cy="617810"/>
          </a:xfrm>
          <a:prstGeom prst="rect">
            <a:avLst/>
          </a:prstGeom>
          <a:solidFill>
            <a:schemeClr val="tx1"/>
          </a:solidFill>
          <a:ln>
            <a:solidFill>
              <a:srgbClr val="00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2857FB-6124-4EDC-B66B-808D7B552EB6}"/>
              </a:ext>
            </a:extLst>
          </p:cNvPr>
          <p:cNvSpPr/>
          <p:nvPr/>
        </p:nvSpPr>
        <p:spPr>
          <a:xfrm rot="19106175">
            <a:off x="3794156" y="6030436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9E6F75-6A07-40DB-ADF0-77CF773DA6A6}"/>
              </a:ext>
            </a:extLst>
          </p:cNvPr>
          <p:cNvSpPr/>
          <p:nvPr/>
        </p:nvSpPr>
        <p:spPr>
          <a:xfrm rot="19106175">
            <a:off x="3530949" y="5524023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コンテンツ プレースホルダー 1">
            <a:extLst>
              <a:ext uri="{FF2B5EF4-FFF2-40B4-BE49-F238E27FC236}">
                <a16:creationId xmlns:a16="http://schemas.microsoft.com/office/drawing/2014/main" id="{DE1B0D77-403E-4695-9245-B5FA74EB2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40" y="1630953"/>
            <a:ext cx="8745275" cy="4351338"/>
          </a:xfrm>
          <a:prstGeom prst="rect">
            <a:avLst/>
          </a:prstGeom>
        </p:spPr>
      </p:pic>
      <p:sp>
        <p:nvSpPr>
          <p:cNvPr id="12" name="フローチャート: 手作業 11">
            <a:extLst>
              <a:ext uri="{FF2B5EF4-FFF2-40B4-BE49-F238E27FC236}">
                <a16:creationId xmlns:a16="http://schemas.microsoft.com/office/drawing/2014/main" id="{3BFE9D17-0E26-4192-BF80-24BB28A22CA9}"/>
              </a:ext>
            </a:extLst>
          </p:cNvPr>
          <p:cNvSpPr>
            <a:spLocks/>
          </p:cNvSpPr>
          <p:nvPr/>
        </p:nvSpPr>
        <p:spPr>
          <a:xfrm rot="3083935">
            <a:off x="4955078" y="3516963"/>
            <a:ext cx="2020467" cy="27475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7549 w 15549"/>
              <a:gd name="connsiteY3" fmla="*/ 10000 h 10000"/>
              <a:gd name="connsiteX4" fmla="*/ 0 w 15549"/>
              <a:gd name="connsiteY4" fmla="*/ 46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8042 w 15549"/>
              <a:gd name="connsiteY3" fmla="*/ 10000 h 10000"/>
              <a:gd name="connsiteX4" fmla="*/ 0 w 15549"/>
              <a:gd name="connsiteY4" fmla="*/ 46 h 10000"/>
              <a:gd name="connsiteX0" fmla="*/ 0 w 19618"/>
              <a:gd name="connsiteY0" fmla="*/ 138 h 10092"/>
              <a:gd name="connsiteX1" fmla="*/ 19618 w 19618"/>
              <a:gd name="connsiteY1" fmla="*/ 0 h 10092"/>
              <a:gd name="connsiteX2" fmla="*/ 13549 w 19618"/>
              <a:gd name="connsiteY2" fmla="*/ 10092 h 10092"/>
              <a:gd name="connsiteX3" fmla="*/ 8042 w 19618"/>
              <a:gd name="connsiteY3" fmla="*/ 10092 h 10092"/>
              <a:gd name="connsiteX4" fmla="*/ 0 w 19618"/>
              <a:gd name="connsiteY4" fmla="*/ 138 h 10092"/>
              <a:gd name="connsiteX0" fmla="*/ 0 w 19618"/>
              <a:gd name="connsiteY0" fmla="*/ 27 h 9981"/>
              <a:gd name="connsiteX1" fmla="*/ 19618 w 19618"/>
              <a:gd name="connsiteY1" fmla="*/ 0 h 9981"/>
              <a:gd name="connsiteX2" fmla="*/ 13549 w 19618"/>
              <a:gd name="connsiteY2" fmla="*/ 9981 h 9981"/>
              <a:gd name="connsiteX3" fmla="*/ 8042 w 19618"/>
              <a:gd name="connsiteY3" fmla="*/ 9981 h 9981"/>
              <a:gd name="connsiteX4" fmla="*/ 0 w 19618"/>
              <a:gd name="connsiteY4" fmla="*/ 27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" h="9981">
                <a:moveTo>
                  <a:pt x="0" y="27"/>
                </a:moveTo>
                <a:lnTo>
                  <a:pt x="19618" y="0"/>
                </a:lnTo>
                <a:lnTo>
                  <a:pt x="13549" y="9981"/>
                </a:lnTo>
                <a:lnTo>
                  <a:pt x="8042" y="9981"/>
                </a:lnTo>
                <a:lnTo>
                  <a:pt x="0" y="27"/>
                </a:lnTo>
                <a:close/>
              </a:path>
            </a:pathLst>
          </a:custGeom>
          <a:solidFill>
            <a:srgbClr val="00CC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5B352CF-C578-4461-B09A-A7A806CB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Predict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what you will see on the screen when you turn on </a:t>
            </a:r>
            <a:r>
              <a:rPr lang="en-US" altLang="ja-JP" b="1" dirty="0">
                <a:solidFill>
                  <a:srgbClr val="0000E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blue light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red light 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and </a:t>
            </a:r>
            <a:r>
              <a:rPr lang="en-US" altLang="ja-JP" b="1" dirty="0">
                <a:solidFill>
                  <a:srgbClr val="0099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green light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9091CB-CA50-401E-ABD1-1365973B1D7F}"/>
              </a:ext>
            </a:extLst>
          </p:cNvPr>
          <p:cNvSpPr txBox="1"/>
          <p:nvPr/>
        </p:nvSpPr>
        <p:spPr>
          <a:xfrm>
            <a:off x="1889337" y="5610264"/>
            <a:ext cx="1630948" cy="47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Red light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6E18E5-26D2-41F2-8A01-B6F594421830}"/>
              </a:ext>
            </a:extLst>
          </p:cNvPr>
          <p:cNvSpPr txBox="1"/>
          <p:nvPr/>
        </p:nvSpPr>
        <p:spPr>
          <a:xfrm>
            <a:off x="1672766" y="6134386"/>
            <a:ext cx="192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Green light</a:t>
            </a:r>
            <a:endParaRPr kumimoji="1" lang="ja-JP" altLang="en-US" sz="2400" b="1" dirty="0"/>
          </a:p>
        </p:txBody>
      </p:sp>
      <p:sp>
        <p:nvSpPr>
          <p:cNvPr id="11" name="フローチャート: 手作業 11">
            <a:extLst>
              <a:ext uri="{FF2B5EF4-FFF2-40B4-BE49-F238E27FC236}">
                <a16:creationId xmlns:a16="http://schemas.microsoft.com/office/drawing/2014/main" id="{E632CB15-95BD-4425-B378-7F35435F01E6}"/>
              </a:ext>
            </a:extLst>
          </p:cNvPr>
          <p:cNvSpPr>
            <a:spLocks/>
          </p:cNvSpPr>
          <p:nvPr/>
        </p:nvSpPr>
        <p:spPr>
          <a:xfrm rot="3083935">
            <a:off x="4712056" y="3092453"/>
            <a:ext cx="2020467" cy="27475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7549 w 15549"/>
              <a:gd name="connsiteY3" fmla="*/ 10000 h 10000"/>
              <a:gd name="connsiteX4" fmla="*/ 0 w 15549"/>
              <a:gd name="connsiteY4" fmla="*/ 46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8042 w 15549"/>
              <a:gd name="connsiteY3" fmla="*/ 10000 h 10000"/>
              <a:gd name="connsiteX4" fmla="*/ 0 w 15549"/>
              <a:gd name="connsiteY4" fmla="*/ 46 h 10000"/>
              <a:gd name="connsiteX0" fmla="*/ 0 w 19618"/>
              <a:gd name="connsiteY0" fmla="*/ 138 h 10092"/>
              <a:gd name="connsiteX1" fmla="*/ 19618 w 19618"/>
              <a:gd name="connsiteY1" fmla="*/ 0 h 10092"/>
              <a:gd name="connsiteX2" fmla="*/ 13549 w 19618"/>
              <a:gd name="connsiteY2" fmla="*/ 10092 h 10092"/>
              <a:gd name="connsiteX3" fmla="*/ 8042 w 19618"/>
              <a:gd name="connsiteY3" fmla="*/ 10092 h 10092"/>
              <a:gd name="connsiteX4" fmla="*/ 0 w 19618"/>
              <a:gd name="connsiteY4" fmla="*/ 138 h 10092"/>
              <a:gd name="connsiteX0" fmla="*/ 0 w 19618"/>
              <a:gd name="connsiteY0" fmla="*/ 27 h 9981"/>
              <a:gd name="connsiteX1" fmla="*/ 19618 w 19618"/>
              <a:gd name="connsiteY1" fmla="*/ 0 h 9981"/>
              <a:gd name="connsiteX2" fmla="*/ 13549 w 19618"/>
              <a:gd name="connsiteY2" fmla="*/ 9981 h 9981"/>
              <a:gd name="connsiteX3" fmla="*/ 8042 w 19618"/>
              <a:gd name="connsiteY3" fmla="*/ 9981 h 9981"/>
              <a:gd name="connsiteX4" fmla="*/ 0 w 19618"/>
              <a:gd name="connsiteY4" fmla="*/ 27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" h="9981">
                <a:moveTo>
                  <a:pt x="0" y="27"/>
                </a:moveTo>
                <a:lnTo>
                  <a:pt x="19618" y="0"/>
                </a:lnTo>
                <a:lnTo>
                  <a:pt x="13549" y="9981"/>
                </a:lnTo>
                <a:lnTo>
                  <a:pt x="8042" y="9981"/>
                </a:lnTo>
                <a:lnTo>
                  <a:pt x="0" y="27"/>
                </a:lnTo>
                <a:close/>
              </a:path>
            </a:pathLst>
          </a:custGeom>
          <a:solidFill>
            <a:srgbClr val="FF33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手作業 11">
            <a:extLst>
              <a:ext uri="{FF2B5EF4-FFF2-40B4-BE49-F238E27FC236}">
                <a16:creationId xmlns:a16="http://schemas.microsoft.com/office/drawing/2014/main" id="{C8B1E3A4-FC29-4A23-8041-E3B269E355A0}"/>
              </a:ext>
            </a:extLst>
          </p:cNvPr>
          <p:cNvSpPr>
            <a:spLocks/>
          </p:cNvSpPr>
          <p:nvPr/>
        </p:nvSpPr>
        <p:spPr>
          <a:xfrm rot="3083935">
            <a:off x="4415272" y="2591125"/>
            <a:ext cx="2020467" cy="27475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7549 w 15549"/>
              <a:gd name="connsiteY3" fmla="*/ 10000 h 10000"/>
              <a:gd name="connsiteX4" fmla="*/ 0 w 15549"/>
              <a:gd name="connsiteY4" fmla="*/ 46 h 10000"/>
              <a:gd name="connsiteX0" fmla="*/ 0 w 15549"/>
              <a:gd name="connsiteY0" fmla="*/ 46 h 10000"/>
              <a:gd name="connsiteX1" fmla="*/ 15549 w 15549"/>
              <a:gd name="connsiteY1" fmla="*/ 0 h 10000"/>
              <a:gd name="connsiteX2" fmla="*/ 13549 w 15549"/>
              <a:gd name="connsiteY2" fmla="*/ 10000 h 10000"/>
              <a:gd name="connsiteX3" fmla="*/ 8042 w 15549"/>
              <a:gd name="connsiteY3" fmla="*/ 10000 h 10000"/>
              <a:gd name="connsiteX4" fmla="*/ 0 w 15549"/>
              <a:gd name="connsiteY4" fmla="*/ 46 h 10000"/>
              <a:gd name="connsiteX0" fmla="*/ 0 w 19618"/>
              <a:gd name="connsiteY0" fmla="*/ 138 h 10092"/>
              <a:gd name="connsiteX1" fmla="*/ 19618 w 19618"/>
              <a:gd name="connsiteY1" fmla="*/ 0 h 10092"/>
              <a:gd name="connsiteX2" fmla="*/ 13549 w 19618"/>
              <a:gd name="connsiteY2" fmla="*/ 10092 h 10092"/>
              <a:gd name="connsiteX3" fmla="*/ 8042 w 19618"/>
              <a:gd name="connsiteY3" fmla="*/ 10092 h 10092"/>
              <a:gd name="connsiteX4" fmla="*/ 0 w 19618"/>
              <a:gd name="connsiteY4" fmla="*/ 138 h 10092"/>
              <a:gd name="connsiteX0" fmla="*/ 0 w 19618"/>
              <a:gd name="connsiteY0" fmla="*/ 27 h 9981"/>
              <a:gd name="connsiteX1" fmla="*/ 19618 w 19618"/>
              <a:gd name="connsiteY1" fmla="*/ 0 h 9981"/>
              <a:gd name="connsiteX2" fmla="*/ 13549 w 19618"/>
              <a:gd name="connsiteY2" fmla="*/ 9981 h 9981"/>
              <a:gd name="connsiteX3" fmla="*/ 8042 w 19618"/>
              <a:gd name="connsiteY3" fmla="*/ 9981 h 9981"/>
              <a:gd name="connsiteX4" fmla="*/ 0 w 19618"/>
              <a:gd name="connsiteY4" fmla="*/ 27 h 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" h="9981">
                <a:moveTo>
                  <a:pt x="0" y="27"/>
                </a:moveTo>
                <a:lnTo>
                  <a:pt x="19618" y="0"/>
                </a:lnTo>
                <a:lnTo>
                  <a:pt x="13549" y="9981"/>
                </a:lnTo>
                <a:lnTo>
                  <a:pt x="8042" y="9981"/>
                </a:lnTo>
                <a:lnTo>
                  <a:pt x="0" y="27"/>
                </a:lnTo>
                <a:close/>
              </a:path>
            </a:pathLst>
          </a:custGeom>
          <a:solidFill>
            <a:srgbClr val="0000FF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39E6F75-6A07-40DB-ADF0-77CF773DA6A6}"/>
              </a:ext>
            </a:extLst>
          </p:cNvPr>
          <p:cNvSpPr/>
          <p:nvPr/>
        </p:nvSpPr>
        <p:spPr>
          <a:xfrm rot="19106175">
            <a:off x="3218890" y="5039579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00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97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1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133350"/>
            <a:ext cx="8743950" cy="6557963"/>
          </a:xfrm>
        </p:spPr>
      </p:pic>
    </p:spTree>
    <p:extLst>
      <p:ext uri="{BB962C8B-B14F-4D97-AF65-F5344CB8AC3E}">
        <p14:creationId xmlns:p14="http://schemas.microsoft.com/office/powerpoint/2010/main" val="3961041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A99F799-4D65-4287-BB4D-6114E9FC5DE0}"/>
              </a:ext>
            </a:extLst>
          </p:cNvPr>
          <p:cNvCxnSpPr/>
          <p:nvPr/>
        </p:nvCxnSpPr>
        <p:spPr>
          <a:xfrm flipH="1">
            <a:off x="5727034" y="3651078"/>
            <a:ext cx="4105" cy="160431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239F84-D8C9-40AF-A036-860883BB8BD3}"/>
              </a:ext>
            </a:extLst>
          </p:cNvPr>
          <p:cNvSpPr/>
          <p:nvPr/>
        </p:nvSpPr>
        <p:spPr>
          <a:xfrm>
            <a:off x="1742172" y="2666199"/>
            <a:ext cx="1241656" cy="577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D8B750-E5ED-4821-8809-D638151D4425}"/>
              </a:ext>
            </a:extLst>
          </p:cNvPr>
          <p:cNvSpPr/>
          <p:nvPr/>
        </p:nvSpPr>
        <p:spPr>
          <a:xfrm>
            <a:off x="1742172" y="3325530"/>
            <a:ext cx="1241656" cy="577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D051D1-4676-4510-B9EE-2413F40BFCA7}"/>
              </a:ext>
            </a:extLst>
          </p:cNvPr>
          <p:cNvSpPr txBox="1"/>
          <p:nvPr/>
        </p:nvSpPr>
        <p:spPr>
          <a:xfrm>
            <a:off x="0" y="2693347"/>
            <a:ext cx="186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Blue light</a:t>
            </a:r>
            <a:endParaRPr kumimoji="1"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49A71C-9A00-41DE-9019-37853DE248D7}"/>
              </a:ext>
            </a:extLst>
          </p:cNvPr>
          <p:cNvSpPr txBox="1"/>
          <p:nvPr/>
        </p:nvSpPr>
        <p:spPr>
          <a:xfrm>
            <a:off x="0" y="3423140"/>
            <a:ext cx="1915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 Red</a:t>
            </a:r>
            <a:r>
              <a:rPr kumimoji="1" lang="en-US" altLang="ja-JP" sz="2800" dirty="0"/>
              <a:t> light</a:t>
            </a:r>
            <a:endParaRPr kumimoji="1" lang="ja-JP" altLang="en-US" sz="2800" dirty="0"/>
          </a:p>
        </p:txBody>
      </p:sp>
      <p:sp>
        <p:nvSpPr>
          <p:cNvPr id="10" name="フローチャート: 手作業 9">
            <a:extLst>
              <a:ext uri="{FF2B5EF4-FFF2-40B4-BE49-F238E27FC236}">
                <a16:creationId xmlns:a16="http://schemas.microsoft.com/office/drawing/2014/main" id="{9D8AA039-21A5-4E63-980C-43F75DB9604B}"/>
              </a:ext>
            </a:extLst>
          </p:cNvPr>
          <p:cNvSpPr>
            <a:spLocks/>
          </p:cNvSpPr>
          <p:nvPr/>
        </p:nvSpPr>
        <p:spPr>
          <a:xfrm rot="5400000">
            <a:off x="3276327" y="1812444"/>
            <a:ext cx="2148579" cy="275281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23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8092"/>
              <a:gd name="connsiteY0" fmla="*/ 40 h 10040"/>
              <a:gd name="connsiteX1" fmla="*/ 18092 w 18092"/>
              <a:gd name="connsiteY1" fmla="*/ 0 h 10040"/>
              <a:gd name="connsiteX2" fmla="*/ 6230 w 18092"/>
              <a:gd name="connsiteY2" fmla="*/ 10040 h 10040"/>
              <a:gd name="connsiteX3" fmla="*/ 2000 w 18092"/>
              <a:gd name="connsiteY3" fmla="*/ 10040 h 10040"/>
              <a:gd name="connsiteX4" fmla="*/ 0 w 18092"/>
              <a:gd name="connsiteY4" fmla="*/ 40 h 10040"/>
              <a:gd name="connsiteX0" fmla="*/ 0 w 20619"/>
              <a:gd name="connsiteY0" fmla="*/ 40 h 10040"/>
              <a:gd name="connsiteX1" fmla="*/ 20619 w 20619"/>
              <a:gd name="connsiteY1" fmla="*/ 0 h 10040"/>
              <a:gd name="connsiteX2" fmla="*/ 8757 w 20619"/>
              <a:gd name="connsiteY2" fmla="*/ 10040 h 10040"/>
              <a:gd name="connsiteX3" fmla="*/ 4527 w 20619"/>
              <a:gd name="connsiteY3" fmla="*/ 10040 h 10040"/>
              <a:gd name="connsiteX4" fmla="*/ 0 w 20619"/>
              <a:gd name="connsiteY4" fmla="*/ 40 h 10040"/>
              <a:gd name="connsiteX0" fmla="*/ 0 w 16440"/>
              <a:gd name="connsiteY0" fmla="*/ 0 h 10000"/>
              <a:gd name="connsiteX1" fmla="*/ 16440 w 16440"/>
              <a:gd name="connsiteY1" fmla="*/ 98 h 10000"/>
              <a:gd name="connsiteX2" fmla="*/ 8757 w 16440"/>
              <a:gd name="connsiteY2" fmla="*/ 10000 h 10000"/>
              <a:gd name="connsiteX3" fmla="*/ 4527 w 16440"/>
              <a:gd name="connsiteY3" fmla="*/ 10000 h 10000"/>
              <a:gd name="connsiteX4" fmla="*/ 0 w 16440"/>
              <a:gd name="connsiteY4" fmla="*/ 0 h 10000"/>
              <a:gd name="connsiteX0" fmla="*/ 0 w 16440"/>
              <a:gd name="connsiteY0" fmla="*/ 0 h 10000"/>
              <a:gd name="connsiteX1" fmla="*/ 16440 w 16440"/>
              <a:gd name="connsiteY1" fmla="*/ 98 h 10000"/>
              <a:gd name="connsiteX2" fmla="*/ 8757 w 16440"/>
              <a:gd name="connsiteY2" fmla="*/ 10000 h 10000"/>
              <a:gd name="connsiteX3" fmla="*/ 4333 w 16440"/>
              <a:gd name="connsiteY3" fmla="*/ 10000 h 10000"/>
              <a:gd name="connsiteX4" fmla="*/ 0 w 16440"/>
              <a:gd name="connsiteY4" fmla="*/ 0 h 10000"/>
              <a:gd name="connsiteX0" fmla="*/ 0 w 16440"/>
              <a:gd name="connsiteY0" fmla="*/ 0 h 10000"/>
              <a:gd name="connsiteX1" fmla="*/ 16440 w 16440"/>
              <a:gd name="connsiteY1" fmla="*/ 98 h 10000"/>
              <a:gd name="connsiteX2" fmla="*/ 8563 w 16440"/>
              <a:gd name="connsiteY2" fmla="*/ 10000 h 10000"/>
              <a:gd name="connsiteX3" fmla="*/ 4333 w 16440"/>
              <a:gd name="connsiteY3" fmla="*/ 10000 h 10000"/>
              <a:gd name="connsiteX4" fmla="*/ 0 w 1644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40" h="10000">
                <a:moveTo>
                  <a:pt x="0" y="0"/>
                </a:moveTo>
                <a:lnTo>
                  <a:pt x="16440" y="98"/>
                </a:lnTo>
                <a:lnTo>
                  <a:pt x="8563" y="10000"/>
                </a:lnTo>
                <a:lnTo>
                  <a:pt x="433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ローチャート: 手作業 11">
            <a:extLst>
              <a:ext uri="{FF2B5EF4-FFF2-40B4-BE49-F238E27FC236}">
                <a16:creationId xmlns:a16="http://schemas.microsoft.com/office/drawing/2014/main" id="{FA09058E-42A5-45F6-AEA9-8CCDEACF9754}"/>
              </a:ext>
            </a:extLst>
          </p:cNvPr>
          <p:cNvSpPr>
            <a:spLocks/>
          </p:cNvSpPr>
          <p:nvPr/>
        </p:nvSpPr>
        <p:spPr>
          <a:xfrm rot="5400000">
            <a:off x="3308518" y="2381438"/>
            <a:ext cx="2097916" cy="27473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428 w 10000"/>
              <a:gd name="connsiteY3" fmla="*/ 10000 h 10000"/>
              <a:gd name="connsiteX4" fmla="*/ 0 w 10000"/>
              <a:gd name="connsiteY4" fmla="*/ 0 h 10000"/>
              <a:gd name="connsiteX0" fmla="*/ 0 w 15990"/>
              <a:gd name="connsiteY0" fmla="*/ 0 h 10080"/>
              <a:gd name="connsiteX1" fmla="*/ 15990 w 15990"/>
              <a:gd name="connsiteY1" fmla="*/ 80 h 10080"/>
              <a:gd name="connsiteX2" fmla="*/ 13990 w 15990"/>
              <a:gd name="connsiteY2" fmla="*/ 10080 h 10080"/>
              <a:gd name="connsiteX3" fmla="*/ 8418 w 15990"/>
              <a:gd name="connsiteY3" fmla="*/ 10080 h 10080"/>
              <a:gd name="connsiteX4" fmla="*/ 0 w 15990"/>
              <a:gd name="connsiteY4" fmla="*/ 0 h 10080"/>
              <a:gd name="connsiteX0" fmla="*/ 0 w 22729"/>
              <a:gd name="connsiteY0" fmla="*/ 0 h 10080"/>
              <a:gd name="connsiteX1" fmla="*/ 22729 w 22729"/>
              <a:gd name="connsiteY1" fmla="*/ 200 h 10080"/>
              <a:gd name="connsiteX2" fmla="*/ 13990 w 22729"/>
              <a:gd name="connsiteY2" fmla="*/ 10080 h 10080"/>
              <a:gd name="connsiteX3" fmla="*/ 8418 w 22729"/>
              <a:gd name="connsiteY3" fmla="*/ 10080 h 10080"/>
              <a:gd name="connsiteX4" fmla="*/ 0 w 22729"/>
              <a:gd name="connsiteY4" fmla="*/ 0 h 10080"/>
              <a:gd name="connsiteX0" fmla="*/ 0 w 22836"/>
              <a:gd name="connsiteY0" fmla="*/ 0 h 10080"/>
              <a:gd name="connsiteX1" fmla="*/ 22836 w 22836"/>
              <a:gd name="connsiteY1" fmla="*/ 200 h 10080"/>
              <a:gd name="connsiteX2" fmla="*/ 14097 w 22836"/>
              <a:gd name="connsiteY2" fmla="*/ 10080 h 10080"/>
              <a:gd name="connsiteX3" fmla="*/ 8525 w 22836"/>
              <a:gd name="connsiteY3" fmla="*/ 10080 h 10080"/>
              <a:gd name="connsiteX4" fmla="*/ 0 w 22836"/>
              <a:gd name="connsiteY4" fmla="*/ 0 h 10080"/>
              <a:gd name="connsiteX0" fmla="*/ 0 w 22836"/>
              <a:gd name="connsiteY0" fmla="*/ 0 h 10018"/>
              <a:gd name="connsiteX1" fmla="*/ 22836 w 22836"/>
              <a:gd name="connsiteY1" fmla="*/ 138 h 10018"/>
              <a:gd name="connsiteX2" fmla="*/ 14097 w 22836"/>
              <a:gd name="connsiteY2" fmla="*/ 10018 h 10018"/>
              <a:gd name="connsiteX3" fmla="*/ 8525 w 22836"/>
              <a:gd name="connsiteY3" fmla="*/ 10018 h 10018"/>
              <a:gd name="connsiteX4" fmla="*/ 0 w 22836"/>
              <a:gd name="connsiteY4" fmla="*/ 0 h 10018"/>
              <a:gd name="connsiteX0" fmla="*/ 0 w 20370"/>
              <a:gd name="connsiteY0" fmla="*/ 0 h 9972"/>
              <a:gd name="connsiteX1" fmla="*/ 20370 w 20370"/>
              <a:gd name="connsiteY1" fmla="*/ 92 h 9972"/>
              <a:gd name="connsiteX2" fmla="*/ 11631 w 20370"/>
              <a:gd name="connsiteY2" fmla="*/ 9972 h 9972"/>
              <a:gd name="connsiteX3" fmla="*/ 6059 w 20370"/>
              <a:gd name="connsiteY3" fmla="*/ 9972 h 9972"/>
              <a:gd name="connsiteX4" fmla="*/ 0 w 20370"/>
              <a:gd name="connsiteY4" fmla="*/ 0 h 9972"/>
              <a:gd name="connsiteX0" fmla="*/ 0 w 10000"/>
              <a:gd name="connsiteY0" fmla="*/ 7 h 10007"/>
              <a:gd name="connsiteX1" fmla="*/ 10000 w 10000"/>
              <a:gd name="connsiteY1" fmla="*/ 99 h 10007"/>
              <a:gd name="connsiteX2" fmla="*/ 8591 w 10000"/>
              <a:gd name="connsiteY2" fmla="*/ 11 h 10007"/>
              <a:gd name="connsiteX3" fmla="*/ 5710 w 10000"/>
              <a:gd name="connsiteY3" fmla="*/ 10007 h 10007"/>
              <a:gd name="connsiteX4" fmla="*/ 2974 w 10000"/>
              <a:gd name="connsiteY4" fmla="*/ 10007 h 10007"/>
              <a:gd name="connsiteX5" fmla="*/ 0 w 10000"/>
              <a:gd name="connsiteY5" fmla="*/ 7 h 10007"/>
              <a:gd name="connsiteX0" fmla="*/ 0 w 10000"/>
              <a:gd name="connsiteY0" fmla="*/ 76 h 10007"/>
              <a:gd name="connsiteX1" fmla="*/ 10000 w 10000"/>
              <a:gd name="connsiteY1" fmla="*/ 99 h 10007"/>
              <a:gd name="connsiteX2" fmla="*/ 8591 w 10000"/>
              <a:gd name="connsiteY2" fmla="*/ 11 h 10007"/>
              <a:gd name="connsiteX3" fmla="*/ 5710 w 10000"/>
              <a:gd name="connsiteY3" fmla="*/ 10007 h 10007"/>
              <a:gd name="connsiteX4" fmla="*/ 2974 w 10000"/>
              <a:gd name="connsiteY4" fmla="*/ 10007 h 10007"/>
              <a:gd name="connsiteX5" fmla="*/ 0 w 10000"/>
              <a:gd name="connsiteY5" fmla="*/ 76 h 10007"/>
              <a:gd name="connsiteX0" fmla="*/ 0 w 10000"/>
              <a:gd name="connsiteY0" fmla="*/ 0 h 10024"/>
              <a:gd name="connsiteX1" fmla="*/ 10000 w 10000"/>
              <a:gd name="connsiteY1" fmla="*/ 116 h 10024"/>
              <a:gd name="connsiteX2" fmla="*/ 8591 w 10000"/>
              <a:gd name="connsiteY2" fmla="*/ 28 h 10024"/>
              <a:gd name="connsiteX3" fmla="*/ 5710 w 10000"/>
              <a:gd name="connsiteY3" fmla="*/ 10024 h 10024"/>
              <a:gd name="connsiteX4" fmla="*/ 2974 w 10000"/>
              <a:gd name="connsiteY4" fmla="*/ 10024 h 10024"/>
              <a:gd name="connsiteX5" fmla="*/ 0 w 10000"/>
              <a:gd name="connsiteY5" fmla="*/ 0 h 10024"/>
              <a:gd name="connsiteX0" fmla="*/ 0 w 10000"/>
              <a:gd name="connsiteY0" fmla="*/ 19 h 10008"/>
              <a:gd name="connsiteX1" fmla="*/ 10000 w 10000"/>
              <a:gd name="connsiteY1" fmla="*/ 100 h 10008"/>
              <a:gd name="connsiteX2" fmla="*/ 8591 w 10000"/>
              <a:gd name="connsiteY2" fmla="*/ 12 h 10008"/>
              <a:gd name="connsiteX3" fmla="*/ 5710 w 10000"/>
              <a:gd name="connsiteY3" fmla="*/ 10008 h 10008"/>
              <a:gd name="connsiteX4" fmla="*/ 2974 w 10000"/>
              <a:gd name="connsiteY4" fmla="*/ 10008 h 10008"/>
              <a:gd name="connsiteX5" fmla="*/ 0 w 10000"/>
              <a:gd name="connsiteY5" fmla="*/ 19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8">
                <a:moveTo>
                  <a:pt x="0" y="19"/>
                </a:moveTo>
                <a:lnTo>
                  <a:pt x="10000" y="100"/>
                </a:lnTo>
                <a:cubicBezTo>
                  <a:pt x="9934" y="163"/>
                  <a:pt x="8657" y="-51"/>
                  <a:pt x="8591" y="12"/>
                </a:cubicBezTo>
                <a:lnTo>
                  <a:pt x="5710" y="10008"/>
                </a:lnTo>
                <a:lnTo>
                  <a:pt x="2974" y="10008"/>
                </a:lnTo>
                <a:lnTo>
                  <a:pt x="0" y="19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1424226-1010-4E82-A7F7-B07C56CD96D8}"/>
              </a:ext>
            </a:extLst>
          </p:cNvPr>
          <p:cNvCxnSpPr>
            <a:cxnSpLocks/>
          </p:cNvCxnSpPr>
          <p:nvPr/>
        </p:nvCxnSpPr>
        <p:spPr>
          <a:xfrm flipV="1">
            <a:off x="10276819" y="404261"/>
            <a:ext cx="0" cy="485113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58C911-BA0C-49BB-87DA-9925B6172EEA}"/>
              </a:ext>
            </a:extLst>
          </p:cNvPr>
          <p:cNvSpPr txBox="1"/>
          <p:nvPr/>
        </p:nvSpPr>
        <p:spPr>
          <a:xfrm>
            <a:off x="5224914" y="5834150"/>
            <a:ext cx="174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Musk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AECF931-0369-48A7-A0C8-14E2FAC5C135}"/>
              </a:ext>
            </a:extLst>
          </p:cNvPr>
          <p:cNvSpPr txBox="1"/>
          <p:nvPr/>
        </p:nvSpPr>
        <p:spPr>
          <a:xfrm>
            <a:off x="9837019" y="5834150"/>
            <a:ext cx="124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Screen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A7E16CC-0E62-43D1-8632-656020E8ACCD}"/>
              </a:ext>
            </a:extLst>
          </p:cNvPr>
          <p:cNvSpPr/>
          <p:nvPr/>
        </p:nvSpPr>
        <p:spPr>
          <a:xfrm>
            <a:off x="1742172" y="4000661"/>
            <a:ext cx="1241656" cy="5775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53E21C-E899-4103-B9B8-29F3783F690B}"/>
              </a:ext>
            </a:extLst>
          </p:cNvPr>
          <p:cNvSpPr txBox="1"/>
          <p:nvPr/>
        </p:nvSpPr>
        <p:spPr>
          <a:xfrm>
            <a:off x="-202128" y="4043970"/>
            <a:ext cx="2117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 Green</a:t>
            </a:r>
            <a:r>
              <a:rPr kumimoji="1" lang="en-US" altLang="ja-JP" sz="2800" dirty="0"/>
              <a:t> light</a:t>
            </a:r>
            <a:endParaRPr kumimoji="1" lang="ja-JP" altLang="en-US" sz="2800" dirty="0"/>
          </a:p>
        </p:txBody>
      </p:sp>
      <p:sp>
        <p:nvSpPr>
          <p:cNvPr id="17" name="フローチャート: 手作業 16">
            <a:extLst>
              <a:ext uri="{FF2B5EF4-FFF2-40B4-BE49-F238E27FC236}">
                <a16:creationId xmlns:a16="http://schemas.microsoft.com/office/drawing/2014/main" id="{DD5EC977-3B02-4352-BF9C-216C05E0A7FA}"/>
              </a:ext>
            </a:extLst>
          </p:cNvPr>
          <p:cNvSpPr>
            <a:spLocks/>
          </p:cNvSpPr>
          <p:nvPr/>
        </p:nvSpPr>
        <p:spPr>
          <a:xfrm rot="5400000">
            <a:off x="3329043" y="2756229"/>
            <a:ext cx="2037145" cy="27660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40"/>
              <a:gd name="connsiteX1" fmla="*/ 10000 w 10000"/>
              <a:gd name="connsiteY1" fmla="*/ 0 h 10040"/>
              <a:gd name="connsiteX2" fmla="*/ 8000 w 10000"/>
              <a:gd name="connsiteY2" fmla="*/ 10000 h 10040"/>
              <a:gd name="connsiteX3" fmla="*/ 2888 w 10000"/>
              <a:gd name="connsiteY3" fmla="*/ 10040 h 10040"/>
              <a:gd name="connsiteX4" fmla="*/ 0 w 10000"/>
              <a:gd name="connsiteY4" fmla="*/ 0 h 10040"/>
              <a:gd name="connsiteX0" fmla="*/ 0 w 10000"/>
              <a:gd name="connsiteY0" fmla="*/ 0 h 10040"/>
              <a:gd name="connsiteX1" fmla="*/ 10000 w 10000"/>
              <a:gd name="connsiteY1" fmla="*/ 0 h 10040"/>
              <a:gd name="connsiteX2" fmla="*/ 8000 w 10000"/>
              <a:gd name="connsiteY2" fmla="*/ 10000 h 10040"/>
              <a:gd name="connsiteX3" fmla="*/ 2888 w 10000"/>
              <a:gd name="connsiteY3" fmla="*/ 10040 h 10040"/>
              <a:gd name="connsiteX4" fmla="*/ 0 w 10000"/>
              <a:gd name="connsiteY4" fmla="*/ 0 h 10040"/>
              <a:gd name="connsiteX0" fmla="*/ 0 w 20464"/>
              <a:gd name="connsiteY0" fmla="*/ 40 h 10040"/>
              <a:gd name="connsiteX1" fmla="*/ 20464 w 20464"/>
              <a:gd name="connsiteY1" fmla="*/ 0 h 10040"/>
              <a:gd name="connsiteX2" fmla="*/ 18464 w 20464"/>
              <a:gd name="connsiteY2" fmla="*/ 10000 h 10040"/>
              <a:gd name="connsiteX3" fmla="*/ 13352 w 20464"/>
              <a:gd name="connsiteY3" fmla="*/ 10040 h 10040"/>
              <a:gd name="connsiteX4" fmla="*/ 0 w 20464"/>
              <a:gd name="connsiteY4" fmla="*/ 40 h 10040"/>
              <a:gd name="connsiteX0" fmla="*/ 0 w 20563"/>
              <a:gd name="connsiteY0" fmla="*/ 0 h 10161"/>
              <a:gd name="connsiteX1" fmla="*/ 20563 w 20563"/>
              <a:gd name="connsiteY1" fmla="*/ 121 h 10161"/>
              <a:gd name="connsiteX2" fmla="*/ 18563 w 20563"/>
              <a:gd name="connsiteY2" fmla="*/ 10121 h 10161"/>
              <a:gd name="connsiteX3" fmla="*/ 13451 w 20563"/>
              <a:gd name="connsiteY3" fmla="*/ 10161 h 10161"/>
              <a:gd name="connsiteX4" fmla="*/ 0 w 20563"/>
              <a:gd name="connsiteY4" fmla="*/ 0 h 10161"/>
              <a:gd name="connsiteX0" fmla="*/ 0 w 20791"/>
              <a:gd name="connsiteY0" fmla="*/ 0 h 10146"/>
              <a:gd name="connsiteX1" fmla="*/ 20791 w 20791"/>
              <a:gd name="connsiteY1" fmla="*/ 106 h 10146"/>
              <a:gd name="connsiteX2" fmla="*/ 18791 w 20791"/>
              <a:gd name="connsiteY2" fmla="*/ 10106 h 10146"/>
              <a:gd name="connsiteX3" fmla="*/ 13679 w 20791"/>
              <a:gd name="connsiteY3" fmla="*/ 10146 h 10146"/>
              <a:gd name="connsiteX4" fmla="*/ 0 w 20791"/>
              <a:gd name="connsiteY4" fmla="*/ 0 h 10146"/>
              <a:gd name="connsiteX0" fmla="*/ 0 w 16808"/>
              <a:gd name="connsiteY0" fmla="*/ 0 h 10146"/>
              <a:gd name="connsiteX1" fmla="*/ 16808 w 16808"/>
              <a:gd name="connsiteY1" fmla="*/ 106 h 10146"/>
              <a:gd name="connsiteX2" fmla="*/ 14808 w 16808"/>
              <a:gd name="connsiteY2" fmla="*/ 10106 h 10146"/>
              <a:gd name="connsiteX3" fmla="*/ 9696 w 16808"/>
              <a:gd name="connsiteY3" fmla="*/ 10146 h 10146"/>
              <a:gd name="connsiteX4" fmla="*/ 0 w 16808"/>
              <a:gd name="connsiteY4" fmla="*/ 0 h 10146"/>
              <a:gd name="connsiteX0" fmla="*/ 0 w 16808"/>
              <a:gd name="connsiteY0" fmla="*/ 0 h 10146"/>
              <a:gd name="connsiteX1" fmla="*/ 1573 w 16808"/>
              <a:gd name="connsiteY1" fmla="*/ 47 h 10146"/>
              <a:gd name="connsiteX2" fmla="*/ 16808 w 16808"/>
              <a:gd name="connsiteY2" fmla="*/ 106 h 10146"/>
              <a:gd name="connsiteX3" fmla="*/ 14808 w 16808"/>
              <a:gd name="connsiteY3" fmla="*/ 10106 h 10146"/>
              <a:gd name="connsiteX4" fmla="*/ 9696 w 16808"/>
              <a:gd name="connsiteY4" fmla="*/ 10146 h 10146"/>
              <a:gd name="connsiteX5" fmla="*/ 0 w 16808"/>
              <a:gd name="connsiteY5" fmla="*/ 0 h 10146"/>
              <a:gd name="connsiteX0" fmla="*/ 0 w 20336"/>
              <a:gd name="connsiteY0" fmla="*/ 33 h 10179"/>
              <a:gd name="connsiteX1" fmla="*/ 1573 w 20336"/>
              <a:gd name="connsiteY1" fmla="*/ 80 h 10179"/>
              <a:gd name="connsiteX2" fmla="*/ 20336 w 20336"/>
              <a:gd name="connsiteY2" fmla="*/ 0 h 10179"/>
              <a:gd name="connsiteX3" fmla="*/ 14808 w 20336"/>
              <a:gd name="connsiteY3" fmla="*/ 10139 h 10179"/>
              <a:gd name="connsiteX4" fmla="*/ 9696 w 20336"/>
              <a:gd name="connsiteY4" fmla="*/ 10179 h 10179"/>
              <a:gd name="connsiteX5" fmla="*/ 0 w 20336"/>
              <a:gd name="connsiteY5" fmla="*/ 33 h 10179"/>
              <a:gd name="connsiteX0" fmla="*/ 606 w 18780"/>
              <a:gd name="connsiteY0" fmla="*/ 33 h 10179"/>
              <a:gd name="connsiteX1" fmla="*/ 17 w 18780"/>
              <a:gd name="connsiteY1" fmla="*/ 80 h 10179"/>
              <a:gd name="connsiteX2" fmla="*/ 18780 w 18780"/>
              <a:gd name="connsiteY2" fmla="*/ 0 h 10179"/>
              <a:gd name="connsiteX3" fmla="*/ 13252 w 18780"/>
              <a:gd name="connsiteY3" fmla="*/ 10139 h 10179"/>
              <a:gd name="connsiteX4" fmla="*/ 8140 w 18780"/>
              <a:gd name="connsiteY4" fmla="*/ 10179 h 10179"/>
              <a:gd name="connsiteX5" fmla="*/ 606 w 18780"/>
              <a:gd name="connsiteY5" fmla="*/ 33 h 10179"/>
              <a:gd name="connsiteX0" fmla="*/ 606 w 18780"/>
              <a:gd name="connsiteY0" fmla="*/ 33 h 10179"/>
              <a:gd name="connsiteX1" fmla="*/ 17 w 18780"/>
              <a:gd name="connsiteY1" fmla="*/ 80 h 10179"/>
              <a:gd name="connsiteX2" fmla="*/ 18780 w 18780"/>
              <a:gd name="connsiteY2" fmla="*/ 0 h 10179"/>
              <a:gd name="connsiteX3" fmla="*/ 13252 w 18780"/>
              <a:gd name="connsiteY3" fmla="*/ 10139 h 10179"/>
              <a:gd name="connsiteX4" fmla="*/ 8396 w 18780"/>
              <a:gd name="connsiteY4" fmla="*/ 10179 h 10179"/>
              <a:gd name="connsiteX5" fmla="*/ 606 w 18780"/>
              <a:gd name="connsiteY5" fmla="*/ 33 h 10179"/>
              <a:gd name="connsiteX0" fmla="*/ 606 w 18695"/>
              <a:gd name="connsiteY0" fmla="*/ 0 h 10146"/>
              <a:gd name="connsiteX1" fmla="*/ 17 w 18695"/>
              <a:gd name="connsiteY1" fmla="*/ 47 h 10146"/>
              <a:gd name="connsiteX2" fmla="*/ 18695 w 18695"/>
              <a:gd name="connsiteY2" fmla="*/ 106 h 10146"/>
              <a:gd name="connsiteX3" fmla="*/ 13252 w 18695"/>
              <a:gd name="connsiteY3" fmla="*/ 10106 h 10146"/>
              <a:gd name="connsiteX4" fmla="*/ 8396 w 18695"/>
              <a:gd name="connsiteY4" fmla="*/ 10146 h 10146"/>
              <a:gd name="connsiteX5" fmla="*/ 606 w 18695"/>
              <a:gd name="connsiteY5" fmla="*/ 0 h 10146"/>
              <a:gd name="connsiteX0" fmla="*/ 606 w 18695"/>
              <a:gd name="connsiteY0" fmla="*/ 94 h 10101"/>
              <a:gd name="connsiteX1" fmla="*/ 17 w 18695"/>
              <a:gd name="connsiteY1" fmla="*/ 2 h 10101"/>
              <a:gd name="connsiteX2" fmla="*/ 18695 w 18695"/>
              <a:gd name="connsiteY2" fmla="*/ 61 h 10101"/>
              <a:gd name="connsiteX3" fmla="*/ 13252 w 18695"/>
              <a:gd name="connsiteY3" fmla="*/ 10061 h 10101"/>
              <a:gd name="connsiteX4" fmla="*/ 8396 w 18695"/>
              <a:gd name="connsiteY4" fmla="*/ 10101 h 10101"/>
              <a:gd name="connsiteX5" fmla="*/ 606 w 18695"/>
              <a:gd name="connsiteY5" fmla="*/ 94 h 10101"/>
              <a:gd name="connsiteX0" fmla="*/ 165 w 18254"/>
              <a:gd name="connsiteY0" fmla="*/ 94 h 10101"/>
              <a:gd name="connsiteX1" fmla="*/ 31 w 18254"/>
              <a:gd name="connsiteY1" fmla="*/ 2 h 10101"/>
              <a:gd name="connsiteX2" fmla="*/ 18254 w 18254"/>
              <a:gd name="connsiteY2" fmla="*/ 61 h 10101"/>
              <a:gd name="connsiteX3" fmla="*/ 12811 w 18254"/>
              <a:gd name="connsiteY3" fmla="*/ 10061 h 10101"/>
              <a:gd name="connsiteX4" fmla="*/ 7955 w 18254"/>
              <a:gd name="connsiteY4" fmla="*/ 10101 h 10101"/>
              <a:gd name="connsiteX5" fmla="*/ 165 w 18254"/>
              <a:gd name="connsiteY5" fmla="*/ 94 h 10101"/>
              <a:gd name="connsiteX0" fmla="*/ 165 w 18254"/>
              <a:gd name="connsiteY0" fmla="*/ 103 h 10110"/>
              <a:gd name="connsiteX1" fmla="*/ 31 w 18254"/>
              <a:gd name="connsiteY1" fmla="*/ 11 h 10110"/>
              <a:gd name="connsiteX2" fmla="*/ 18254 w 18254"/>
              <a:gd name="connsiteY2" fmla="*/ 0 h 10110"/>
              <a:gd name="connsiteX3" fmla="*/ 12811 w 18254"/>
              <a:gd name="connsiteY3" fmla="*/ 10070 h 10110"/>
              <a:gd name="connsiteX4" fmla="*/ 7955 w 18254"/>
              <a:gd name="connsiteY4" fmla="*/ 10110 h 10110"/>
              <a:gd name="connsiteX5" fmla="*/ 165 w 18254"/>
              <a:gd name="connsiteY5" fmla="*/ 103 h 1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54" h="10110">
                <a:moveTo>
                  <a:pt x="165" y="103"/>
                </a:moveTo>
                <a:cubicBezTo>
                  <a:pt x="310" y="119"/>
                  <a:pt x="-114" y="-5"/>
                  <a:pt x="31" y="11"/>
                </a:cubicBezTo>
                <a:lnTo>
                  <a:pt x="18254" y="0"/>
                </a:lnTo>
                <a:lnTo>
                  <a:pt x="12811" y="10070"/>
                </a:lnTo>
                <a:lnTo>
                  <a:pt x="7955" y="10110"/>
                </a:lnTo>
                <a:cubicBezTo>
                  <a:pt x="5444" y="6728"/>
                  <a:pt x="2676" y="3485"/>
                  <a:pt x="165" y="103"/>
                </a:cubicBezTo>
                <a:close/>
              </a:path>
            </a:pathLst>
          </a:custGeom>
          <a:solidFill>
            <a:srgbClr val="00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5899405" y="2589008"/>
            <a:ext cx="542450" cy="5998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462040" y="2296867"/>
            <a:ext cx="65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hole</a:t>
            </a:r>
            <a:endParaRPr kumimoji="1" lang="ja-JP" altLang="en-US" dirty="0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A99F799-4D65-4287-BB4D-6114E9FC5DE0}"/>
              </a:ext>
            </a:extLst>
          </p:cNvPr>
          <p:cNvCxnSpPr/>
          <p:nvPr/>
        </p:nvCxnSpPr>
        <p:spPr>
          <a:xfrm>
            <a:off x="5731128" y="1712686"/>
            <a:ext cx="11" cy="174359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09600" y="502400"/>
            <a:ext cx="3164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Side view</a:t>
            </a:r>
            <a:endParaRPr kumimoji="1" lang="ja-JP" altLang="en-US" sz="4000" b="1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5634260" y="3456284"/>
            <a:ext cx="4718948" cy="772180"/>
            <a:chOff x="5755337" y="3900190"/>
            <a:chExt cx="4718948" cy="772180"/>
          </a:xfrm>
        </p:grpSpPr>
        <p:sp>
          <p:nvSpPr>
            <p:cNvPr id="20" name="フローチャート: 手作業 19">
              <a:extLst>
                <a:ext uri="{FF2B5EF4-FFF2-40B4-BE49-F238E27FC236}">
                  <a16:creationId xmlns:a16="http://schemas.microsoft.com/office/drawing/2014/main" id="{E6EF4FED-C5B0-4F57-A6CF-2768E75F30C5}"/>
                </a:ext>
              </a:extLst>
            </p:cNvPr>
            <p:cNvSpPr/>
            <p:nvPr/>
          </p:nvSpPr>
          <p:spPr>
            <a:xfrm rot="6143776">
              <a:off x="7935183" y="2133269"/>
              <a:ext cx="359255" cy="471894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424"/>
                <a:gd name="connsiteY0" fmla="*/ 56 h 10000"/>
                <a:gd name="connsiteX1" fmla="*/ 10424 w 10424"/>
                <a:gd name="connsiteY1" fmla="*/ 0 h 10000"/>
                <a:gd name="connsiteX2" fmla="*/ 8424 w 10424"/>
                <a:gd name="connsiteY2" fmla="*/ 10000 h 10000"/>
                <a:gd name="connsiteX3" fmla="*/ 2424 w 10424"/>
                <a:gd name="connsiteY3" fmla="*/ 10000 h 10000"/>
                <a:gd name="connsiteX4" fmla="*/ 0 w 10424"/>
                <a:gd name="connsiteY4" fmla="*/ 56 h 10000"/>
                <a:gd name="connsiteX0" fmla="*/ 0 w 10522"/>
                <a:gd name="connsiteY0" fmla="*/ 1 h 9945"/>
                <a:gd name="connsiteX1" fmla="*/ 10522 w 10522"/>
                <a:gd name="connsiteY1" fmla="*/ 0 h 9945"/>
                <a:gd name="connsiteX2" fmla="*/ 8424 w 10522"/>
                <a:gd name="connsiteY2" fmla="*/ 9945 h 9945"/>
                <a:gd name="connsiteX3" fmla="*/ 2424 w 10522"/>
                <a:gd name="connsiteY3" fmla="*/ 9945 h 9945"/>
                <a:gd name="connsiteX4" fmla="*/ 0 w 10522"/>
                <a:gd name="connsiteY4" fmla="*/ 1 h 9945"/>
                <a:gd name="connsiteX0" fmla="*/ 0 w 9893"/>
                <a:gd name="connsiteY0" fmla="*/ 42 h 10041"/>
                <a:gd name="connsiteX1" fmla="*/ 9893 w 9893"/>
                <a:gd name="connsiteY1" fmla="*/ 0 h 10041"/>
                <a:gd name="connsiteX2" fmla="*/ 8006 w 9893"/>
                <a:gd name="connsiteY2" fmla="*/ 10041 h 10041"/>
                <a:gd name="connsiteX3" fmla="*/ 2304 w 9893"/>
                <a:gd name="connsiteY3" fmla="*/ 10041 h 10041"/>
                <a:gd name="connsiteX4" fmla="*/ 0 w 9893"/>
                <a:gd name="connsiteY4" fmla="*/ 42 h 10041"/>
                <a:gd name="connsiteX0" fmla="*/ 0 w 10126"/>
                <a:gd name="connsiteY0" fmla="*/ 120 h 10000"/>
                <a:gd name="connsiteX1" fmla="*/ 10126 w 10126"/>
                <a:gd name="connsiteY1" fmla="*/ 0 h 10000"/>
                <a:gd name="connsiteX2" fmla="*/ 8219 w 10126"/>
                <a:gd name="connsiteY2" fmla="*/ 10000 h 10000"/>
                <a:gd name="connsiteX3" fmla="*/ 2455 w 10126"/>
                <a:gd name="connsiteY3" fmla="*/ 10000 h 10000"/>
                <a:gd name="connsiteX4" fmla="*/ 0 w 10126"/>
                <a:gd name="connsiteY4" fmla="*/ 120 h 10000"/>
                <a:gd name="connsiteX0" fmla="*/ 0 w 10126"/>
                <a:gd name="connsiteY0" fmla="*/ 120 h 10000"/>
                <a:gd name="connsiteX1" fmla="*/ 10126 w 10126"/>
                <a:gd name="connsiteY1" fmla="*/ 0 h 10000"/>
                <a:gd name="connsiteX2" fmla="*/ 8688 w 10126"/>
                <a:gd name="connsiteY2" fmla="*/ 9926 h 10000"/>
                <a:gd name="connsiteX3" fmla="*/ 2455 w 10126"/>
                <a:gd name="connsiteY3" fmla="*/ 10000 h 10000"/>
                <a:gd name="connsiteX4" fmla="*/ 0 w 10126"/>
                <a:gd name="connsiteY4" fmla="*/ 120 h 10000"/>
                <a:gd name="connsiteX0" fmla="*/ 0 w 10126"/>
                <a:gd name="connsiteY0" fmla="*/ 120 h 9980"/>
                <a:gd name="connsiteX1" fmla="*/ 10126 w 10126"/>
                <a:gd name="connsiteY1" fmla="*/ 0 h 9980"/>
                <a:gd name="connsiteX2" fmla="*/ 8688 w 10126"/>
                <a:gd name="connsiteY2" fmla="*/ 9926 h 9980"/>
                <a:gd name="connsiteX3" fmla="*/ 2401 w 10126"/>
                <a:gd name="connsiteY3" fmla="*/ 9980 h 9980"/>
                <a:gd name="connsiteX4" fmla="*/ 0 w 10126"/>
                <a:gd name="connsiteY4" fmla="*/ 120 h 9980"/>
                <a:gd name="connsiteX0" fmla="*/ 0 w 9962"/>
                <a:gd name="connsiteY0" fmla="*/ 35 h 10000"/>
                <a:gd name="connsiteX1" fmla="*/ 9962 w 9962"/>
                <a:gd name="connsiteY1" fmla="*/ 0 h 10000"/>
                <a:gd name="connsiteX2" fmla="*/ 8542 w 9962"/>
                <a:gd name="connsiteY2" fmla="*/ 9946 h 10000"/>
                <a:gd name="connsiteX3" fmla="*/ 2333 w 9962"/>
                <a:gd name="connsiteY3" fmla="*/ 10000 h 10000"/>
                <a:gd name="connsiteX4" fmla="*/ 0 w 9962"/>
                <a:gd name="connsiteY4" fmla="*/ 35 h 10000"/>
                <a:gd name="connsiteX0" fmla="*/ 0 w 10925"/>
                <a:gd name="connsiteY0" fmla="*/ 153 h 10118"/>
                <a:gd name="connsiteX1" fmla="*/ 10925 w 10925"/>
                <a:gd name="connsiteY1" fmla="*/ 0 h 10118"/>
                <a:gd name="connsiteX2" fmla="*/ 8575 w 10925"/>
                <a:gd name="connsiteY2" fmla="*/ 10064 h 10118"/>
                <a:gd name="connsiteX3" fmla="*/ 2342 w 10925"/>
                <a:gd name="connsiteY3" fmla="*/ 10118 h 10118"/>
                <a:gd name="connsiteX4" fmla="*/ 0 w 10925"/>
                <a:gd name="connsiteY4" fmla="*/ 153 h 10118"/>
                <a:gd name="connsiteX0" fmla="*/ 0 w 10925"/>
                <a:gd name="connsiteY0" fmla="*/ 153 h 10179"/>
                <a:gd name="connsiteX1" fmla="*/ 10925 w 10925"/>
                <a:gd name="connsiteY1" fmla="*/ 0 h 10179"/>
                <a:gd name="connsiteX2" fmla="*/ 8575 w 10925"/>
                <a:gd name="connsiteY2" fmla="*/ 10064 h 10179"/>
                <a:gd name="connsiteX3" fmla="*/ 2926 w 10925"/>
                <a:gd name="connsiteY3" fmla="*/ 10179 h 10179"/>
                <a:gd name="connsiteX4" fmla="*/ 0 w 10925"/>
                <a:gd name="connsiteY4" fmla="*/ 153 h 10179"/>
                <a:gd name="connsiteX0" fmla="*/ 0 w 10925"/>
                <a:gd name="connsiteY0" fmla="*/ 153 h 10179"/>
                <a:gd name="connsiteX1" fmla="*/ 10925 w 10925"/>
                <a:gd name="connsiteY1" fmla="*/ 0 h 10179"/>
                <a:gd name="connsiteX2" fmla="*/ 8879 w 10925"/>
                <a:gd name="connsiteY2" fmla="*/ 10066 h 10179"/>
                <a:gd name="connsiteX3" fmla="*/ 2926 w 10925"/>
                <a:gd name="connsiteY3" fmla="*/ 10179 h 10179"/>
                <a:gd name="connsiteX4" fmla="*/ 0 w 10925"/>
                <a:gd name="connsiteY4" fmla="*/ 153 h 10179"/>
                <a:gd name="connsiteX0" fmla="*/ 0 w 10925"/>
                <a:gd name="connsiteY0" fmla="*/ 153 h 10179"/>
                <a:gd name="connsiteX1" fmla="*/ 10925 w 10925"/>
                <a:gd name="connsiteY1" fmla="*/ 0 h 10179"/>
                <a:gd name="connsiteX2" fmla="*/ 8847 w 10925"/>
                <a:gd name="connsiteY2" fmla="*/ 10088 h 10179"/>
                <a:gd name="connsiteX3" fmla="*/ 2926 w 10925"/>
                <a:gd name="connsiteY3" fmla="*/ 10179 h 10179"/>
                <a:gd name="connsiteX4" fmla="*/ 0 w 10925"/>
                <a:gd name="connsiteY4" fmla="*/ 153 h 1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5" h="10179">
                  <a:moveTo>
                    <a:pt x="0" y="153"/>
                  </a:moveTo>
                  <a:lnTo>
                    <a:pt x="10925" y="0"/>
                  </a:lnTo>
                  <a:lnTo>
                    <a:pt x="8847" y="10088"/>
                  </a:lnTo>
                  <a:lnTo>
                    <a:pt x="2926" y="10179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00FF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" name="直線コネクタ 2"/>
            <p:cNvCxnSpPr/>
            <p:nvPr/>
          </p:nvCxnSpPr>
          <p:spPr>
            <a:xfrm flipH="1">
              <a:off x="5831086" y="3900190"/>
              <a:ext cx="1643" cy="200942"/>
            </a:xfrm>
            <a:prstGeom prst="line">
              <a:avLst/>
            </a:prstGeom>
            <a:ln w="2540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グループ化 31"/>
          <p:cNvGrpSpPr/>
          <p:nvPr/>
        </p:nvGrpSpPr>
        <p:grpSpPr>
          <a:xfrm>
            <a:off x="5713702" y="3398006"/>
            <a:ext cx="4540127" cy="317497"/>
            <a:chOff x="5953323" y="3549479"/>
            <a:chExt cx="4540127" cy="317497"/>
          </a:xfrm>
        </p:grpSpPr>
        <p:sp>
          <p:nvSpPr>
            <p:cNvPr id="21" name="フローチャート: 手作業 20">
              <a:extLst>
                <a:ext uri="{FF2B5EF4-FFF2-40B4-BE49-F238E27FC236}">
                  <a16:creationId xmlns:a16="http://schemas.microsoft.com/office/drawing/2014/main" id="{78F38E15-5673-4870-A5EC-4BF7EBAB8007}"/>
                </a:ext>
              </a:extLst>
            </p:cNvPr>
            <p:cNvSpPr/>
            <p:nvPr/>
          </p:nvSpPr>
          <p:spPr>
            <a:xfrm rot="5400000">
              <a:off x="8064638" y="1438164"/>
              <a:ext cx="317497" cy="454012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2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10 h 9958"/>
                <a:gd name="connsiteX1" fmla="*/ 10000 w 10000"/>
                <a:gd name="connsiteY1" fmla="*/ 0 h 9958"/>
                <a:gd name="connsiteX2" fmla="*/ 8000 w 10000"/>
                <a:gd name="connsiteY2" fmla="*/ 9958 h 9958"/>
                <a:gd name="connsiteX3" fmla="*/ 2000 w 10000"/>
                <a:gd name="connsiteY3" fmla="*/ 9958 h 9958"/>
                <a:gd name="connsiteX4" fmla="*/ 0 w 10000"/>
                <a:gd name="connsiteY4" fmla="*/ 10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58">
                  <a:moveTo>
                    <a:pt x="0" y="10"/>
                  </a:moveTo>
                  <a:lnTo>
                    <a:pt x="10000" y="0"/>
                  </a:lnTo>
                  <a:lnTo>
                    <a:pt x="8000" y="9958"/>
                  </a:lnTo>
                  <a:lnTo>
                    <a:pt x="2000" y="995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>
                <a:alpha val="69804"/>
              </a:srgbClr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コネクタ 28"/>
            <p:cNvCxnSpPr/>
            <p:nvPr/>
          </p:nvCxnSpPr>
          <p:spPr>
            <a:xfrm flipH="1">
              <a:off x="5953323" y="3609849"/>
              <a:ext cx="1643" cy="200942"/>
            </a:xfrm>
            <a:prstGeom prst="line">
              <a:avLst/>
            </a:prstGeom>
            <a:ln w="25400" cmpd="sng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/>
        </p:nvGrpSpPr>
        <p:grpSpPr>
          <a:xfrm>
            <a:off x="5641548" y="2800627"/>
            <a:ext cx="4737267" cy="856599"/>
            <a:chOff x="5641548" y="2800627"/>
            <a:chExt cx="4737267" cy="856599"/>
          </a:xfrm>
        </p:grpSpPr>
        <p:sp>
          <p:nvSpPr>
            <p:cNvPr id="22" name="フローチャート: 手作業 21">
              <a:extLst>
                <a:ext uri="{FF2B5EF4-FFF2-40B4-BE49-F238E27FC236}">
                  <a16:creationId xmlns:a16="http://schemas.microsoft.com/office/drawing/2014/main" id="{8ADB2258-E4E7-4B9F-B65D-6083C234D5D7}"/>
                </a:ext>
              </a:extLst>
            </p:cNvPr>
            <p:cNvSpPr/>
            <p:nvPr/>
          </p:nvSpPr>
          <p:spPr>
            <a:xfrm rot="4538324">
              <a:off x="7844280" y="597895"/>
              <a:ext cx="331803" cy="47372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525 w 10000"/>
                <a:gd name="connsiteY3" fmla="*/ 9961 h 10000"/>
                <a:gd name="connsiteX4" fmla="*/ 0 w 10000"/>
                <a:gd name="connsiteY4" fmla="*/ 0 h 10000"/>
                <a:gd name="connsiteX0" fmla="*/ 0 w 9886"/>
                <a:gd name="connsiteY0" fmla="*/ 0 h 10093"/>
                <a:gd name="connsiteX1" fmla="*/ 9886 w 9886"/>
                <a:gd name="connsiteY1" fmla="*/ 93 h 10093"/>
                <a:gd name="connsiteX2" fmla="*/ 7886 w 9886"/>
                <a:gd name="connsiteY2" fmla="*/ 10093 h 10093"/>
                <a:gd name="connsiteX3" fmla="*/ 2411 w 9886"/>
                <a:gd name="connsiteY3" fmla="*/ 10054 h 10093"/>
                <a:gd name="connsiteX4" fmla="*/ 0 w 9886"/>
                <a:gd name="connsiteY4" fmla="*/ 0 h 10093"/>
                <a:gd name="connsiteX0" fmla="*/ 0 w 10000"/>
                <a:gd name="connsiteY0" fmla="*/ 0 h 10035"/>
                <a:gd name="connsiteX1" fmla="*/ 10000 w 10000"/>
                <a:gd name="connsiteY1" fmla="*/ 92 h 10035"/>
                <a:gd name="connsiteX2" fmla="*/ 8275 w 10000"/>
                <a:gd name="connsiteY2" fmla="*/ 10035 h 10035"/>
                <a:gd name="connsiteX3" fmla="*/ 2439 w 10000"/>
                <a:gd name="connsiteY3" fmla="*/ 9961 h 10035"/>
                <a:gd name="connsiteX4" fmla="*/ 0 w 10000"/>
                <a:gd name="connsiteY4" fmla="*/ 0 h 10035"/>
                <a:gd name="connsiteX0" fmla="*/ 0 w 9985"/>
                <a:gd name="connsiteY0" fmla="*/ 0 h 10204"/>
                <a:gd name="connsiteX1" fmla="*/ 9985 w 9985"/>
                <a:gd name="connsiteY1" fmla="*/ 261 h 10204"/>
                <a:gd name="connsiteX2" fmla="*/ 8260 w 9985"/>
                <a:gd name="connsiteY2" fmla="*/ 10204 h 10204"/>
                <a:gd name="connsiteX3" fmla="*/ 2424 w 9985"/>
                <a:gd name="connsiteY3" fmla="*/ 10130 h 10204"/>
                <a:gd name="connsiteX4" fmla="*/ 0 w 9985"/>
                <a:gd name="connsiteY4" fmla="*/ 0 h 10204"/>
                <a:gd name="connsiteX0" fmla="*/ 0 w 10236"/>
                <a:gd name="connsiteY0" fmla="*/ 0 h 10000"/>
                <a:gd name="connsiteX1" fmla="*/ 10236 w 10236"/>
                <a:gd name="connsiteY1" fmla="*/ 198 h 10000"/>
                <a:gd name="connsiteX2" fmla="*/ 8272 w 10236"/>
                <a:gd name="connsiteY2" fmla="*/ 10000 h 10000"/>
                <a:gd name="connsiteX3" fmla="*/ 2428 w 10236"/>
                <a:gd name="connsiteY3" fmla="*/ 9927 h 10000"/>
                <a:gd name="connsiteX4" fmla="*/ 0 w 1023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6" h="10000">
                  <a:moveTo>
                    <a:pt x="0" y="0"/>
                  </a:moveTo>
                  <a:lnTo>
                    <a:pt x="10236" y="198"/>
                  </a:lnTo>
                  <a:lnTo>
                    <a:pt x="8272" y="10000"/>
                  </a:lnTo>
                  <a:lnTo>
                    <a:pt x="2428" y="9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00">
                <a:alpha val="6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30" name="直線コネクタ 29"/>
            <p:cNvCxnSpPr/>
            <p:nvPr/>
          </p:nvCxnSpPr>
          <p:spPr>
            <a:xfrm flipH="1">
              <a:off x="5731139" y="3456284"/>
              <a:ext cx="1643" cy="200942"/>
            </a:xfrm>
            <a:prstGeom prst="line">
              <a:avLst/>
            </a:prstGeom>
            <a:ln w="25400" cmpd="sng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05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1BE5A-E4FF-48BC-A8F2-74EEBDC1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7BC34B-5F89-4A90-B7E4-54726A3C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4400" dirty="0"/>
              <a:t>This experiment’s </a:t>
            </a:r>
            <a:r>
              <a:rPr kumimoji="1" lang="en-US" altLang="ja-JP" sz="4400" dirty="0">
                <a:solidFill>
                  <a:srgbClr val="FF0000"/>
                </a:solidFill>
              </a:rPr>
              <a:t>goal</a:t>
            </a:r>
            <a:r>
              <a:rPr kumimoji="1" lang="en-US" altLang="ja-JP" sz="4400" dirty="0"/>
              <a:t> :</a:t>
            </a:r>
          </a:p>
          <a:p>
            <a:pPr marL="0" indent="0">
              <a:buNone/>
            </a:pPr>
            <a:endParaRPr kumimoji="1" lang="en-US" altLang="ja-JP" sz="4800" dirty="0"/>
          </a:p>
          <a:p>
            <a:pPr marL="0" indent="0">
              <a:buNone/>
            </a:pPr>
            <a:r>
              <a:rPr lang="en-US" altLang="ja-JP" sz="4800" dirty="0"/>
              <a:t>       </a:t>
            </a:r>
            <a:r>
              <a:rPr kumimoji="1" lang="en-US" altLang="ja-JP" sz="4800" u="sng" dirty="0"/>
              <a:t>Light travels in </a:t>
            </a:r>
            <a:r>
              <a:rPr lang="en-US" altLang="ja-JP" sz="4800" u="sng" dirty="0"/>
              <a:t>straight line.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 algn="r">
              <a:buNone/>
            </a:pPr>
            <a:r>
              <a:rPr lang="en-US" altLang="ja-JP" sz="2000" dirty="0"/>
              <a:t>R</a:t>
            </a:r>
            <a:r>
              <a:rPr kumimoji="1" lang="en-US" altLang="ja-JP" sz="2000" dirty="0"/>
              <a:t>eference</a:t>
            </a:r>
            <a:r>
              <a:rPr kumimoji="1" lang="ja-JP" altLang="en-US" sz="2000" dirty="0"/>
              <a:t>：</a:t>
            </a:r>
            <a:r>
              <a:rPr kumimoji="1" lang="en-US" altLang="ja-JP" sz="2000" dirty="0"/>
              <a:t>PHYSICS BY INQUIRY Volume1</a:t>
            </a:r>
            <a:r>
              <a:rPr lang="ja-JP" altLang="en-US" sz="2000" dirty="0"/>
              <a:t> </a:t>
            </a:r>
            <a:r>
              <a:rPr lang="en-US" altLang="ja-JP" sz="2000" dirty="0"/>
              <a:t>by McDermott</a:t>
            </a:r>
            <a:endParaRPr kumimoji="1" lang="en-US" altLang="ja-JP" sz="20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696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65811" y="100621"/>
            <a:ext cx="9144000" cy="2387600"/>
          </a:xfrm>
        </p:spPr>
        <p:txBody>
          <a:bodyPr/>
          <a:lstStyle/>
          <a:p>
            <a:r>
              <a:rPr kumimoji="1" lang="en-US" altLang="ja-JP" b="1" i="1" dirty="0"/>
              <a:t>Topic 2</a:t>
            </a:r>
            <a:endParaRPr kumimoji="1" lang="ja-JP" altLang="en-US" b="1" i="1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129086" y="2400757"/>
            <a:ext cx="10137913" cy="1655762"/>
          </a:xfrm>
        </p:spPr>
        <p:txBody>
          <a:bodyPr>
            <a:noAutofit/>
          </a:bodyPr>
          <a:lstStyle/>
          <a:p>
            <a:r>
              <a:rPr kumimoji="1" lang="en-US" altLang="ja-JP" sz="9600" b="1" i="1" dirty="0"/>
              <a:t>Three primary colors of light</a:t>
            </a:r>
            <a:endParaRPr kumimoji="1" lang="ja-JP" altLang="en-US" sz="9600" b="1" i="1" dirty="0"/>
          </a:p>
        </p:txBody>
      </p:sp>
    </p:spTree>
    <p:extLst>
      <p:ext uri="{BB962C8B-B14F-4D97-AF65-F5344CB8AC3E}">
        <p14:creationId xmlns:p14="http://schemas.microsoft.com/office/powerpoint/2010/main" val="3475388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b="1" i="1" u="sng" dirty="0"/>
              <a:t>Introduction</a:t>
            </a:r>
            <a:r>
              <a:rPr kumimoji="1" lang="en-US" altLang="ja-JP" sz="4800" dirty="0"/>
              <a:t> </a:t>
            </a:r>
            <a:endParaRPr kumimoji="1" lang="ja-JP" altLang="en-US" sz="4800" dirty="0"/>
          </a:p>
        </p:txBody>
      </p:sp>
      <p:sp>
        <p:nvSpPr>
          <p:cNvPr id="5" name="四角形吹き出し 4"/>
          <p:cNvSpPr/>
          <p:nvPr/>
        </p:nvSpPr>
        <p:spPr>
          <a:xfrm>
            <a:off x="5621235" y="1825625"/>
            <a:ext cx="5478785" cy="1547054"/>
          </a:xfrm>
          <a:prstGeom prst="wedgeRectCallout">
            <a:avLst>
              <a:gd name="adj1" fmla="val -66578"/>
              <a:gd name="adj2" fmla="val 375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3600" dirty="0"/>
              <a:t>When you look at the screen of your smartphone, how will it look like?</a:t>
            </a:r>
            <a:endParaRPr lang="ja-JP" altLang="en-US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52023" y="1790828"/>
            <a:ext cx="4451797" cy="33388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170" y="3399822"/>
            <a:ext cx="3398293" cy="34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83772" y="2520496"/>
            <a:ext cx="8765176" cy="1325563"/>
          </a:xfrm>
        </p:spPr>
        <p:txBody>
          <a:bodyPr>
            <a:normAutofit fontScale="90000"/>
          </a:bodyPr>
          <a:lstStyle/>
          <a:p>
            <a:r>
              <a:rPr lang="en-US" altLang="ja-JP" sz="8000" dirty="0"/>
              <a:t>At the beginning</a:t>
            </a:r>
            <a:r>
              <a:rPr lang="ja-JP" altLang="en-US" sz="5400" dirty="0"/>
              <a:t>・・・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en-US" altLang="ja-JP" sz="5400" dirty="0"/>
              <a:t>currently, the increasing trend of science education is STEAM education. </a:t>
            </a:r>
            <a:endParaRPr kumimoji="1" lang="ja-JP" altLang="en-US" sz="5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27224" y="6273225"/>
            <a:ext cx="556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What is STEAM education??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64189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i="1" u="sng" dirty="0">
                <a:latin typeface="+mn-lt"/>
              </a:rPr>
              <a:t>Three primary colors of lights </a:t>
            </a:r>
            <a:endParaRPr kumimoji="1" lang="ja-JP" altLang="en-US" b="1" i="1" u="sng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5811" y="2038706"/>
            <a:ext cx="12714027" cy="2828262"/>
          </a:xfrm>
        </p:spPr>
        <p:txBody>
          <a:bodyPr/>
          <a:lstStyle/>
          <a:p>
            <a:r>
              <a:rPr kumimoji="1" lang="en-US" altLang="ja-JP" sz="4400" dirty="0"/>
              <a:t>Light has three primary colors , </a:t>
            </a:r>
            <a:r>
              <a:rPr kumimoji="1" lang="en-US" altLang="ja-JP" sz="4400" dirty="0">
                <a:solidFill>
                  <a:srgbClr val="C00000"/>
                </a:solidFill>
              </a:rPr>
              <a:t>red</a:t>
            </a:r>
            <a:r>
              <a:rPr kumimoji="1" lang="en-US" altLang="ja-JP" sz="4400" dirty="0"/>
              <a:t>, </a:t>
            </a:r>
            <a:r>
              <a:rPr kumimoji="1" lang="en-US" altLang="ja-JP" sz="4400" dirty="0">
                <a:solidFill>
                  <a:srgbClr val="0000E1"/>
                </a:solidFill>
              </a:rPr>
              <a:t>blue</a:t>
            </a:r>
            <a:r>
              <a:rPr kumimoji="1" lang="en-US" altLang="ja-JP" sz="4400" dirty="0"/>
              <a:t> and </a:t>
            </a:r>
            <a:r>
              <a:rPr kumimoji="1" lang="en-US" altLang="ja-JP" sz="4400" dirty="0">
                <a:solidFill>
                  <a:srgbClr val="00B050"/>
                </a:solidFill>
              </a:rPr>
              <a:t>green</a:t>
            </a:r>
            <a:r>
              <a:rPr kumimoji="1" lang="en-US" altLang="ja-JP" sz="4400" dirty="0"/>
              <a:t>.</a:t>
            </a:r>
            <a:endParaRPr lang="en-US" altLang="ja-JP" sz="4400" dirty="0"/>
          </a:p>
          <a:p>
            <a:endParaRPr kumimoji="1" lang="en-US" altLang="ja-JP" sz="3600" dirty="0"/>
          </a:p>
          <a:p>
            <a:r>
              <a:rPr lang="en-US" altLang="ja-JP" sz="4400" dirty="0"/>
              <a:t>What colors are made by mixing of lights?</a:t>
            </a:r>
            <a:r>
              <a:rPr kumimoji="1" lang="en-US" altLang="ja-JP" sz="4400" dirty="0"/>
              <a:t> </a:t>
            </a:r>
          </a:p>
          <a:p>
            <a:endParaRPr lang="en-US" altLang="ja-JP" sz="3600" dirty="0"/>
          </a:p>
          <a:p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913194" y="4603952"/>
            <a:ext cx="5967733" cy="1905520"/>
            <a:chOff x="4913194" y="4638501"/>
            <a:chExt cx="5967733" cy="190552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5791" y="4638501"/>
              <a:ext cx="1655136" cy="1905520"/>
            </a:xfrm>
            <a:prstGeom prst="rect">
              <a:avLst/>
            </a:prstGeom>
          </p:spPr>
        </p:pic>
        <p:sp>
          <p:nvSpPr>
            <p:cNvPr id="7" name="角丸四角形吹き出し 6"/>
            <p:cNvSpPr/>
            <p:nvPr/>
          </p:nvSpPr>
          <p:spPr>
            <a:xfrm>
              <a:off x="4913194" y="4826793"/>
              <a:ext cx="3374595" cy="1022466"/>
            </a:xfrm>
            <a:prstGeom prst="wedgeRoundRectCallout">
              <a:avLst>
                <a:gd name="adj1" fmla="val 78557"/>
                <a:gd name="adj2" fmla="val 3241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</a:rPr>
                <a:t>What about mixing ink?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9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2789" y="35795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4800" b="1" i="1" u="sng" dirty="0">
                <a:latin typeface="+mn-lt"/>
              </a:rPr>
              <a:t>consideration</a:t>
            </a:r>
            <a:endParaRPr kumimoji="1" lang="ja-JP" altLang="en-US" sz="4800" b="1" i="1" u="sng" dirty="0">
              <a:latin typeface="+mn-lt"/>
            </a:endParaRPr>
          </a:p>
        </p:txBody>
      </p:sp>
      <p:pic>
        <p:nvPicPr>
          <p:cNvPr id="12" name="コンテンツ プレースホルダー 1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31831"/>
            <a:ext cx="4794005" cy="410836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096000" y="2064917"/>
            <a:ext cx="57215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en-US" altLang="ja-JP" sz="3600" dirty="0">
                <a:solidFill>
                  <a:srgbClr val="E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altLang="ja-JP" sz="3600" dirty="0">
                <a:solidFill>
                  <a:srgbClr val="00E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endParaRPr lang="en-US" altLang="ja-JP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r>
              <a:rPr lang="en-US" altLang="ja-JP" sz="3600" dirty="0">
                <a:solidFill>
                  <a:srgbClr val="E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altLang="ja-JP" sz="3600" dirty="0">
                <a:solidFill>
                  <a:srgbClr val="0000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altLang="ja-JP" sz="3600" dirty="0">
                <a:solidFill>
                  <a:srgbClr val="0000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</a:p>
          <a:p>
            <a:endParaRPr lang="en-US" altLang="ja-JP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</a:t>
            </a:r>
            <a:r>
              <a:rPr lang="en-US" altLang="ja-JP" sz="3600" dirty="0">
                <a:solidFill>
                  <a:srgbClr val="00E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</a:t>
            </a:r>
            <a:r>
              <a:rPr lang="en-US" altLang="ja-JP" sz="3600" dirty="0">
                <a:solidFill>
                  <a:srgbClr val="0000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endParaRPr lang="en-US" altLang="ja-JP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</a:t>
            </a:r>
            <a:r>
              <a:rPr lang="en-US" altLang="ja-JP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altLang="ja-JP" sz="3600" dirty="0">
                <a:solidFill>
                  <a:srgbClr val="0000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altLang="ja-JP" sz="3600" dirty="0">
                <a:solidFill>
                  <a:srgbClr val="00E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endParaRPr lang="en-US" altLang="ja-JP" sz="2000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884204" y="3106948"/>
            <a:ext cx="1861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magenta</a:t>
            </a:r>
          </a:p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198073" y="4273249"/>
            <a:ext cx="104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00E1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56797" y="2053680"/>
            <a:ext cx="140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E1E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397931" y="5393861"/>
            <a:ext cx="1240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86036" y="1287976"/>
            <a:ext cx="9144000" cy="957081"/>
          </a:xfrm>
        </p:spPr>
        <p:txBody>
          <a:bodyPr/>
          <a:lstStyle/>
          <a:p>
            <a:r>
              <a:rPr kumimoji="1" lang="en-US" altLang="ja-JP" b="1" i="1" dirty="0"/>
              <a:t>Topic 3</a:t>
            </a:r>
            <a:endParaRPr kumimoji="1" lang="ja-JP" altLang="en-US" b="1" i="1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992609" y="2245057"/>
            <a:ext cx="10137913" cy="1655762"/>
          </a:xfrm>
        </p:spPr>
        <p:txBody>
          <a:bodyPr>
            <a:noAutofit/>
          </a:bodyPr>
          <a:lstStyle/>
          <a:p>
            <a:r>
              <a:rPr lang="en-US" altLang="ja-JP" sz="9600" dirty="0">
                <a:ea typeface="ＭＳ 明朝" panose="02020609040205080304" pitchFamily="17" charset="-128"/>
                <a:cs typeface="Times New Roman" panose="02020603050405020304" pitchFamily="18" charset="0"/>
              </a:rPr>
              <a:t>Experiment </a:t>
            </a:r>
          </a:p>
          <a:p>
            <a:r>
              <a:rPr kumimoji="1" lang="en-US" altLang="ja-JP" sz="9600" b="1" i="1" dirty="0"/>
              <a:t>Colored shadow</a:t>
            </a:r>
            <a:endParaRPr kumimoji="1" lang="ja-JP" altLang="en-US" sz="9600" b="1" i="1" dirty="0"/>
          </a:p>
        </p:txBody>
      </p:sp>
    </p:spTree>
    <p:extLst>
      <p:ext uri="{BB962C8B-B14F-4D97-AF65-F5344CB8AC3E}">
        <p14:creationId xmlns:p14="http://schemas.microsoft.com/office/powerpoint/2010/main" val="2562125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34930" y="2230796"/>
            <a:ext cx="7106264" cy="1325563"/>
          </a:xfrm>
        </p:spPr>
        <p:txBody>
          <a:bodyPr>
            <a:noAutofit/>
          </a:bodyPr>
          <a:lstStyle/>
          <a:p>
            <a:r>
              <a:rPr lang="en-US" altLang="ja-JP" sz="9600" dirty="0">
                <a:latin typeface="+mn-lt"/>
              </a:rPr>
              <a:t>Experiment 1</a:t>
            </a:r>
            <a:endParaRPr kumimoji="1" lang="ja-JP" altLang="en-US" sz="9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003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ローチャート: データ 2"/>
          <p:cNvSpPr/>
          <p:nvPr/>
        </p:nvSpPr>
        <p:spPr>
          <a:xfrm>
            <a:off x="203580" y="2763771"/>
            <a:ext cx="10891472" cy="394206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955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174"/>
              <a:gd name="connsiteY0" fmla="*/ 10000 h 10000"/>
              <a:gd name="connsiteX1" fmla="*/ 955 w 9174"/>
              <a:gd name="connsiteY1" fmla="*/ 0 h 10000"/>
              <a:gd name="connsiteX2" fmla="*/ 9174 w 9174"/>
              <a:gd name="connsiteY2" fmla="*/ 18 h 10000"/>
              <a:gd name="connsiteX3" fmla="*/ 8000 w 9174"/>
              <a:gd name="connsiteY3" fmla="*/ 10000 h 10000"/>
              <a:gd name="connsiteX4" fmla="*/ 0 w 9174"/>
              <a:gd name="connsiteY4" fmla="*/ 10000 h 10000"/>
              <a:gd name="connsiteX0" fmla="*/ 0 w 10044"/>
              <a:gd name="connsiteY0" fmla="*/ 10158 h 10158"/>
              <a:gd name="connsiteX1" fmla="*/ 1041 w 10044"/>
              <a:gd name="connsiteY1" fmla="*/ 158 h 10158"/>
              <a:gd name="connsiteX2" fmla="*/ 10044 w 10044"/>
              <a:gd name="connsiteY2" fmla="*/ 0 h 10158"/>
              <a:gd name="connsiteX3" fmla="*/ 8720 w 10044"/>
              <a:gd name="connsiteY3" fmla="*/ 10158 h 10158"/>
              <a:gd name="connsiteX4" fmla="*/ 0 w 10044"/>
              <a:gd name="connsiteY4" fmla="*/ 10158 h 1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4" h="10158">
                <a:moveTo>
                  <a:pt x="0" y="10158"/>
                </a:moveTo>
                <a:lnTo>
                  <a:pt x="1041" y="158"/>
                </a:lnTo>
                <a:lnTo>
                  <a:pt x="10044" y="0"/>
                </a:lnTo>
                <a:lnTo>
                  <a:pt x="8720" y="10158"/>
                </a:lnTo>
                <a:lnTo>
                  <a:pt x="0" y="1015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フローチャート: 手作業 13"/>
          <p:cNvSpPr/>
          <p:nvPr/>
        </p:nvSpPr>
        <p:spPr>
          <a:xfrm>
            <a:off x="1910520" y="3183475"/>
            <a:ext cx="8590936" cy="167879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2000 w 10000"/>
              <a:gd name="connsiteY3" fmla="*/ 10000 h 10125"/>
              <a:gd name="connsiteX4" fmla="*/ 0 w 10000"/>
              <a:gd name="connsiteY4" fmla="*/ 0 h 10125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3983 w 10000"/>
              <a:gd name="connsiteY3" fmla="*/ 10125 h 10125"/>
              <a:gd name="connsiteX4" fmla="*/ 0 w 10000"/>
              <a:gd name="connsiteY4" fmla="*/ 0 h 10125"/>
              <a:gd name="connsiteX0" fmla="*/ 0 w 10000"/>
              <a:gd name="connsiteY0" fmla="*/ 0 h 10193"/>
              <a:gd name="connsiteX1" fmla="*/ 10000 w 10000"/>
              <a:gd name="connsiteY1" fmla="*/ 0 h 10193"/>
              <a:gd name="connsiteX2" fmla="*/ 5494 w 10000"/>
              <a:gd name="connsiteY2" fmla="*/ 10193 h 10193"/>
              <a:gd name="connsiteX3" fmla="*/ 3983 w 10000"/>
              <a:gd name="connsiteY3" fmla="*/ 10125 h 10193"/>
              <a:gd name="connsiteX4" fmla="*/ 0 w 10000"/>
              <a:gd name="connsiteY4" fmla="*/ 0 h 10193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3983 w 10000"/>
              <a:gd name="connsiteY3" fmla="*/ 10125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4122 w 10000"/>
              <a:gd name="connsiteY3" fmla="*/ 10260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254 w 10000"/>
              <a:gd name="connsiteY3" fmla="*/ 9159 h 10261"/>
              <a:gd name="connsiteX4" fmla="*/ 0 w 10000"/>
              <a:gd name="connsiteY4" fmla="*/ 0 h 10261"/>
              <a:gd name="connsiteX0" fmla="*/ 0 w 10000"/>
              <a:gd name="connsiteY0" fmla="*/ 0 h 14261"/>
              <a:gd name="connsiteX1" fmla="*/ 10000 w 10000"/>
              <a:gd name="connsiteY1" fmla="*/ 0 h 14261"/>
              <a:gd name="connsiteX2" fmla="*/ 1165 w 10000"/>
              <a:gd name="connsiteY2" fmla="*/ 14261 h 14261"/>
              <a:gd name="connsiteX3" fmla="*/ 254 w 10000"/>
              <a:gd name="connsiteY3" fmla="*/ 9159 h 14261"/>
              <a:gd name="connsiteX4" fmla="*/ 0 w 10000"/>
              <a:gd name="connsiteY4" fmla="*/ 0 h 1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4261">
                <a:moveTo>
                  <a:pt x="0" y="0"/>
                </a:moveTo>
                <a:lnTo>
                  <a:pt x="10000" y="0"/>
                </a:lnTo>
                <a:lnTo>
                  <a:pt x="1165" y="14261"/>
                </a:lnTo>
                <a:lnTo>
                  <a:pt x="254" y="9159"/>
                </a:lnTo>
                <a:cubicBezTo>
                  <a:pt x="169" y="6106"/>
                  <a:pt x="85" y="3053"/>
                  <a:pt x="0" y="0"/>
                </a:cubicBezTo>
                <a:close/>
              </a:path>
            </a:pathLst>
          </a:cu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3579" y="-180683"/>
            <a:ext cx="4614081" cy="132556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+mn-lt"/>
              </a:rPr>
              <a:t>Experiment1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8" name="直方体 7"/>
          <p:cNvSpPr/>
          <p:nvPr/>
        </p:nvSpPr>
        <p:spPr>
          <a:xfrm>
            <a:off x="1732935" y="1009523"/>
            <a:ext cx="8946107" cy="2131465"/>
          </a:xfrm>
          <a:prstGeom prst="cube">
            <a:avLst>
              <a:gd name="adj" fmla="val 5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2262179">
            <a:off x="1316678" y="4382521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3" y="2395566"/>
            <a:ext cx="1889924" cy="969348"/>
          </a:xfrm>
          <a:prstGeom prst="rect">
            <a:avLst/>
          </a:prstGeom>
        </p:spPr>
      </p:pic>
      <p:sp>
        <p:nvSpPr>
          <p:cNvPr id="11" name="フローチャート: 磁気ディスク 10"/>
          <p:cNvSpPr/>
          <p:nvPr/>
        </p:nvSpPr>
        <p:spPr>
          <a:xfrm>
            <a:off x="5680880" y="2603882"/>
            <a:ext cx="545910" cy="1064526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26790" y="3256583"/>
            <a:ext cx="16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object</a:t>
            </a:r>
            <a:endParaRPr kumimoji="1" lang="ja-JP" alt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67105" y="6059502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Blue light</a:t>
            </a:r>
            <a:endParaRPr kumimoji="1" lang="ja-JP" altLang="en-US" sz="3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77852" y="1403553"/>
            <a:ext cx="1283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/>
              <a:t>？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0197" y="6059501"/>
            <a:ext cx="191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sheet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5579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 animBg="1"/>
      <p:bldP spid="11" grpId="0" animBg="1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type="title"/>
          </p:nvPr>
        </p:nvSpPr>
        <p:spPr>
          <a:xfrm>
            <a:off x="125362" y="5206181"/>
            <a:ext cx="12066638" cy="1386348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(1)Let’s </a:t>
            </a:r>
            <a:r>
              <a:rPr lang="en-US" altLang="ja-JP" sz="54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predict</a:t>
            </a:r>
            <a:r>
              <a:rPr lang="en-US" altLang="ja-JP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what you will see on the screen</a:t>
            </a:r>
            <a:b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   when light is on.</a:t>
            </a:r>
            <a:endParaRPr kumimoji="1" lang="ja-JP" altLang="en-US" sz="4000" dirty="0"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66" y="1905152"/>
            <a:ext cx="2933700" cy="3209925"/>
          </a:xfrm>
          <a:prstGeom prst="rect">
            <a:avLst/>
          </a:prstGeom>
        </p:spPr>
      </p:pic>
      <p:sp>
        <p:nvSpPr>
          <p:cNvPr id="7" name="雲形吹き出し 6"/>
          <p:cNvSpPr/>
          <p:nvPr/>
        </p:nvSpPr>
        <p:spPr>
          <a:xfrm>
            <a:off x="3635476" y="0"/>
            <a:ext cx="8495071" cy="5043948"/>
          </a:xfrm>
          <a:prstGeom prst="cloudCallout">
            <a:avLst>
              <a:gd name="adj1" fmla="val -68566"/>
              <a:gd name="adj2" fmla="val -19837"/>
            </a:avLst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300" y="970170"/>
            <a:ext cx="6023868" cy="339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714" y="237172"/>
            <a:ext cx="11339867" cy="1325563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n-lt"/>
              </a:rPr>
              <a:t>(2)Let’s </a:t>
            </a:r>
            <a:r>
              <a:rPr lang="en-US" altLang="ja-JP" sz="5400" dirty="0">
                <a:solidFill>
                  <a:schemeClr val="accent6"/>
                </a:solidFill>
                <a:latin typeface="+mn-lt"/>
              </a:rPr>
              <a:t>check</a:t>
            </a:r>
            <a:r>
              <a:rPr lang="en-US" altLang="ja-JP" dirty="0">
                <a:latin typeface="+mn-lt"/>
              </a:rPr>
              <a:t> other predictions in your group.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91" y="1400274"/>
            <a:ext cx="5035338" cy="5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21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09433" y="102359"/>
            <a:ext cx="5288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/>
              <a:t>The answer is…</a:t>
            </a:r>
            <a:endParaRPr kumimoji="1" lang="ja-JP" altLang="en-US" sz="5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26" y="1107727"/>
            <a:ext cx="5666109" cy="5558622"/>
          </a:xfrm>
          <a:prstGeom prst="rect">
            <a:avLst/>
          </a:prstGeom>
        </p:spPr>
      </p:pic>
      <p:sp>
        <p:nvSpPr>
          <p:cNvPr id="6" name="フローチャート: 結合子 5"/>
          <p:cNvSpPr/>
          <p:nvPr/>
        </p:nvSpPr>
        <p:spPr>
          <a:xfrm>
            <a:off x="4148919" y="2806300"/>
            <a:ext cx="1378424" cy="2427605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35170" y="2968387"/>
            <a:ext cx="5622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The shadow is </a:t>
            </a:r>
          </a:p>
          <a:p>
            <a:r>
              <a:rPr kumimoji="1" lang="en-US" altLang="ja-JP" sz="4000" dirty="0"/>
              <a:t>in the right side of object.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225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369" y="156422"/>
            <a:ext cx="4503584" cy="44181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17" y="157689"/>
            <a:ext cx="4722868" cy="4416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3203" y="4637698"/>
            <a:ext cx="6374687" cy="1254284"/>
          </a:xfrm>
        </p:spPr>
        <p:txBody>
          <a:bodyPr/>
          <a:lstStyle/>
          <a:p>
            <a:r>
              <a:rPr lang="en-US" altLang="ja-JP" dirty="0">
                <a:latin typeface="+mn-lt"/>
              </a:rPr>
              <a:t>Purpose of experiment1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1662" y="5524694"/>
            <a:ext cx="12051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to make children notice </a:t>
            </a:r>
          </a:p>
          <a:p>
            <a:r>
              <a:rPr lang="en-US" altLang="ja-JP" sz="4000" dirty="0"/>
              <a:t>shadow appears in the opposite side of the light.</a:t>
            </a:r>
            <a:endParaRPr kumimoji="1" lang="ja-JP" altLang="en-US" sz="4000" dirty="0"/>
          </a:p>
        </p:txBody>
      </p:sp>
      <p:sp>
        <p:nvSpPr>
          <p:cNvPr id="7" name="フローチャート: 代替処理 6"/>
          <p:cNvSpPr/>
          <p:nvPr/>
        </p:nvSpPr>
        <p:spPr>
          <a:xfrm>
            <a:off x="208817" y="4870575"/>
            <a:ext cx="5905380" cy="725396"/>
          </a:xfrm>
          <a:prstGeom prst="flowChartAlternateProcess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088194" y="1939413"/>
            <a:ext cx="2286000" cy="104915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53860" y="1043237"/>
            <a:ext cx="278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Light moves to left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1" name="フローチャート: 結合子 10"/>
          <p:cNvSpPr/>
          <p:nvPr/>
        </p:nvSpPr>
        <p:spPr>
          <a:xfrm>
            <a:off x="2366929" y="1276952"/>
            <a:ext cx="626443" cy="1933227"/>
          </a:xfrm>
          <a:prstGeom prst="flowChartConnector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ローチャート: 結合子 11"/>
          <p:cNvSpPr/>
          <p:nvPr/>
        </p:nvSpPr>
        <p:spPr>
          <a:xfrm>
            <a:off x="9112583" y="1447549"/>
            <a:ext cx="626443" cy="1933227"/>
          </a:xfrm>
          <a:prstGeom prst="flowChartConnector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7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09218 -0.0018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8" grpId="0" animBg="1"/>
      <p:bldP spid="9" grpId="0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34930" y="2230796"/>
            <a:ext cx="7106264" cy="1325563"/>
          </a:xfrm>
        </p:spPr>
        <p:txBody>
          <a:bodyPr>
            <a:noAutofit/>
          </a:bodyPr>
          <a:lstStyle/>
          <a:p>
            <a:r>
              <a:rPr lang="en-US" altLang="ja-JP" sz="9600" dirty="0">
                <a:latin typeface="+mn-lt"/>
              </a:rPr>
              <a:t>Experiment 2</a:t>
            </a:r>
            <a:endParaRPr kumimoji="1" lang="ja-JP" altLang="en-US" sz="9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67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28AFC8E-D2B9-4A82-88CE-07E7B3201D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929" y="1762032"/>
            <a:ext cx="11951108" cy="4050371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br>
              <a:rPr lang="en-US" altLang="ja-JP" sz="4000" dirty="0">
                <a:latin typeface="+mn-lt"/>
              </a:rPr>
            </a:br>
            <a:r>
              <a:rPr lang="en-US" altLang="ja-JP" dirty="0">
                <a:latin typeface="+mn-lt"/>
              </a:rPr>
              <a:t>Also, It is effective for teachers and students who are not interested in </a:t>
            </a:r>
            <a:r>
              <a:rPr lang="en-US" altLang="ja-JP" dirty="0" err="1">
                <a:latin typeface="+mn-lt"/>
              </a:rPr>
              <a:t>sience</a:t>
            </a:r>
            <a:r>
              <a:rPr lang="en-US" altLang="ja-JP" dirty="0">
                <a:latin typeface="+mn-lt"/>
              </a:rPr>
              <a:t>, and you can develop human resources</a:t>
            </a:r>
            <a:r>
              <a:rPr lang="ja-JP" altLang="en-US" dirty="0">
                <a:latin typeface="+mn-lt"/>
              </a:rPr>
              <a:t> </a:t>
            </a:r>
            <a:r>
              <a:rPr lang="en-US" altLang="ja-JP" dirty="0">
                <a:latin typeface="+mn-lt"/>
              </a:rPr>
              <a:t>which can be active in the future</a:t>
            </a:r>
            <a:r>
              <a:rPr lang="en-US" altLang="ja-JP" sz="4000" dirty="0">
                <a:latin typeface="+mn-lt"/>
              </a:rPr>
              <a:t>.</a:t>
            </a:r>
            <a:endParaRPr kumimoji="1" lang="ja-JP" altLang="en-US" sz="4000" dirty="0">
              <a:latin typeface="+mn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4929" y="1020606"/>
            <a:ext cx="1155457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solidFill>
                  <a:srgbClr val="FF0000"/>
                </a:solidFill>
                <a:cs typeface="+mj-cs"/>
              </a:rPr>
              <a:t>S</a:t>
            </a:r>
            <a:r>
              <a:rPr lang="en-US" altLang="ja-JP" sz="4800" dirty="0">
                <a:solidFill>
                  <a:srgbClr val="0070C0"/>
                </a:solidFill>
                <a:cs typeface="+mj-cs"/>
              </a:rPr>
              <a:t>T</a:t>
            </a:r>
            <a:r>
              <a:rPr lang="en-US" altLang="ja-JP" sz="4800" dirty="0">
                <a:solidFill>
                  <a:srgbClr val="00B050"/>
                </a:solidFill>
                <a:cs typeface="+mj-cs"/>
              </a:rPr>
              <a:t>E</a:t>
            </a:r>
            <a:r>
              <a:rPr lang="en-US" altLang="ja-JP" sz="4800" dirty="0">
                <a:solidFill>
                  <a:srgbClr val="FF33CC"/>
                </a:solidFill>
                <a:cs typeface="+mj-cs"/>
              </a:rPr>
              <a:t>A</a:t>
            </a:r>
            <a:r>
              <a:rPr lang="en-US" altLang="ja-JP" sz="4800" dirty="0">
                <a:solidFill>
                  <a:srgbClr val="00FFFF"/>
                </a:solidFill>
                <a:cs typeface="+mj-cs"/>
              </a:rPr>
              <a:t>M</a:t>
            </a:r>
            <a:r>
              <a:rPr lang="en-US" altLang="ja-JP" sz="4000" dirty="0">
                <a:solidFill>
                  <a:prstClr val="black"/>
                </a:solidFill>
                <a:cs typeface="+mj-cs"/>
              </a:rPr>
              <a:t> is an acronym for each word of </a:t>
            </a:r>
            <a:br>
              <a:rPr lang="en-US" altLang="ja-JP" sz="4000" dirty="0">
                <a:solidFill>
                  <a:prstClr val="black"/>
                </a:solidFill>
                <a:cs typeface="+mj-cs"/>
              </a:rPr>
            </a:br>
            <a:r>
              <a:rPr lang="en-US" altLang="ja-JP" sz="4800" dirty="0">
                <a:solidFill>
                  <a:srgbClr val="FF0000"/>
                </a:solidFill>
                <a:cs typeface="+mj-cs"/>
              </a:rPr>
              <a:t>S</a:t>
            </a:r>
            <a:r>
              <a:rPr lang="en-US" altLang="ja-JP" sz="4000" dirty="0">
                <a:solidFill>
                  <a:prstClr val="black"/>
                </a:solidFill>
                <a:cs typeface="+mj-cs"/>
              </a:rPr>
              <a:t>cience, </a:t>
            </a:r>
            <a:r>
              <a:rPr lang="en-US" altLang="ja-JP" sz="4800" dirty="0">
                <a:solidFill>
                  <a:srgbClr val="0070C0"/>
                </a:solidFill>
                <a:cs typeface="+mj-cs"/>
              </a:rPr>
              <a:t>T</a:t>
            </a:r>
            <a:r>
              <a:rPr lang="en-US" altLang="ja-JP" sz="4000" dirty="0">
                <a:solidFill>
                  <a:prstClr val="black"/>
                </a:solidFill>
                <a:cs typeface="+mj-cs"/>
              </a:rPr>
              <a:t>echnology, </a:t>
            </a:r>
            <a:r>
              <a:rPr lang="en-US" altLang="ja-JP" sz="4800" dirty="0">
                <a:solidFill>
                  <a:srgbClr val="00B050"/>
                </a:solidFill>
                <a:cs typeface="+mj-cs"/>
              </a:rPr>
              <a:t>E</a:t>
            </a:r>
            <a:r>
              <a:rPr lang="en-US" altLang="ja-JP" sz="4000" dirty="0">
                <a:solidFill>
                  <a:prstClr val="black"/>
                </a:solidFill>
                <a:cs typeface="+mj-cs"/>
              </a:rPr>
              <a:t>ngineering, </a:t>
            </a:r>
            <a:r>
              <a:rPr lang="en-US" altLang="ja-JP" sz="4800" dirty="0">
                <a:solidFill>
                  <a:srgbClr val="FF33CC"/>
                </a:solidFill>
                <a:cs typeface="+mj-cs"/>
              </a:rPr>
              <a:t>A</a:t>
            </a:r>
            <a:r>
              <a:rPr lang="en-US" altLang="ja-JP" sz="4000" dirty="0">
                <a:solidFill>
                  <a:prstClr val="black"/>
                </a:solidFill>
                <a:cs typeface="+mj-cs"/>
              </a:rPr>
              <a:t>rts, </a:t>
            </a:r>
            <a:r>
              <a:rPr lang="en-US" altLang="ja-JP" sz="4800" dirty="0">
                <a:solidFill>
                  <a:srgbClr val="00FFFF"/>
                </a:solidFill>
                <a:cs typeface="+mj-cs"/>
              </a:rPr>
              <a:t>M</a:t>
            </a:r>
            <a:r>
              <a:rPr lang="en-US" altLang="ja-JP" sz="4000" dirty="0">
                <a:solidFill>
                  <a:prstClr val="black"/>
                </a:solidFill>
                <a:cs typeface="+mj-cs"/>
              </a:rPr>
              <a:t>athematics.</a:t>
            </a:r>
            <a:br>
              <a:rPr lang="en-US" altLang="ja-JP" sz="4000" dirty="0">
                <a:solidFill>
                  <a:prstClr val="black"/>
                </a:solidFill>
                <a:cs typeface="+mj-cs"/>
              </a:rPr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2387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 手作業 13"/>
          <p:cNvSpPr/>
          <p:nvPr/>
        </p:nvSpPr>
        <p:spPr>
          <a:xfrm>
            <a:off x="1910520" y="3183475"/>
            <a:ext cx="8590936" cy="167879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2000 w 10000"/>
              <a:gd name="connsiteY3" fmla="*/ 10000 h 10125"/>
              <a:gd name="connsiteX4" fmla="*/ 0 w 10000"/>
              <a:gd name="connsiteY4" fmla="*/ 0 h 10125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3983 w 10000"/>
              <a:gd name="connsiteY3" fmla="*/ 10125 h 10125"/>
              <a:gd name="connsiteX4" fmla="*/ 0 w 10000"/>
              <a:gd name="connsiteY4" fmla="*/ 0 h 10125"/>
              <a:gd name="connsiteX0" fmla="*/ 0 w 10000"/>
              <a:gd name="connsiteY0" fmla="*/ 0 h 10193"/>
              <a:gd name="connsiteX1" fmla="*/ 10000 w 10000"/>
              <a:gd name="connsiteY1" fmla="*/ 0 h 10193"/>
              <a:gd name="connsiteX2" fmla="*/ 5494 w 10000"/>
              <a:gd name="connsiteY2" fmla="*/ 10193 h 10193"/>
              <a:gd name="connsiteX3" fmla="*/ 3983 w 10000"/>
              <a:gd name="connsiteY3" fmla="*/ 10125 h 10193"/>
              <a:gd name="connsiteX4" fmla="*/ 0 w 10000"/>
              <a:gd name="connsiteY4" fmla="*/ 0 h 10193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3983 w 10000"/>
              <a:gd name="connsiteY3" fmla="*/ 10125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4122 w 10000"/>
              <a:gd name="connsiteY3" fmla="*/ 10260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254 w 10000"/>
              <a:gd name="connsiteY3" fmla="*/ 9159 h 10261"/>
              <a:gd name="connsiteX4" fmla="*/ 0 w 10000"/>
              <a:gd name="connsiteY4" fmla="*/ 0 h 10261"/>
              <a:gd name="connsiteX0" fmla="*/ 0 w 10000"/>
              <a:gd name="connsiteY0" fmla="*/ 0 h 14261"/>
              <a:gd name="connsiteX1" fmla="*/ 10000 w 10000"/>
              <a:gd name="connsiteY1" fmla="*/ 0 h 14261"/>
              <a:gd name="connsiteX2" fmla="*/ 1165 w 10000"/>
              <a:gd name="connsiteY2" fmla="*/ 14261 h 14261"/>
              <a:gd name="connsiteX3" fmla="*/ 254 w 10000"/>
              <a:gd name="connsiteY3" fmla="*/ 9159 h 14261"/>
              <a:gd name="connsiteX4" fmla="*/ 0 w 10000"/>
              <a:gd name="connsiteY4" fmla="*/ 0 h 1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4261">
                <a:moveTo>
                  <a:pt x="0" y="0"/>
                </a:moveTo>
                <a:lnTo>
                  <a:pt x="10000" y="0"/>
                </a:lnTo>
                <a:lnTo>
                  <a:pt x="1165" y="14261"/>
                </a:lnTo>
                <a:lnTo>
                  <a:pt x="254" y="9159"/>
                </a:lnTo>
                <a:cubicBezTo>
                  <a:pt x="169" y="6106"/>
                  <a:pt x="85" y="3053"/>
                  <a:pt x="0" y="0"/>
                </a:cubicBezTo>
                <a:close/>
              </a:path>
            </a:pathLst>
          </a:cu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3579" y="-180683"/>
            <a:ext cx="4614081" cy="132556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+mn-lt"/>
              </a:rPr>
              <a:t>Experiment </a:t>
            </a:r>
            <a:r>
              <a:rPr lang="en-US" altLang="ja-JP" dirty="0">
                <a:latin typeface="+mn-lt"/>
              </a:rPr>
              <a:t>2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8" name="直方体 7"/>
          <p:cNvSpPr/>
          <p:nvPr/>
        </p:nvSpPr>
        <p:spPr>
          <a:xfrm>
            <a:off x="1732935" y="1009523"/>
            <a:ext cx="8946107" cy="2131465"/>
          </a:xfrm>
          <a:prstGeom prst="cube">
            <a:avLst>
              <a:gd name="adj" fmla="val 5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2262179">
            <a:off x="1316678" y="4382521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3" y="2395566"/>
            <a:ext cx="1889924" cy="96934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167105" y="6059502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Blue light</a:t>
            </a:r>
            <a:endParaRPr kumimoji="1" lang="ja-JP" altLang="en-US" sz="3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77852" y="1403553"/>
            <a:ext cx="1283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/>
              <a:t>？</a:t>
            </a:r>
          </a:p>
        </p:txBody>
      </p:sp>
      <p:sp>
        <p:nvSpPr>
          <p:cNvPr id="16" name="正方形/長方形 15"/>
          <p:cNvSpPr/>
          <p:nvPr/>
        </p:nvSpPr>
        <p:spPr>
          <a:xfrm rot="19070707">
            <a:off x="9381588" y="4500540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844049" y="6109183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Red</a:t>
            </a:r>
            <a:r>
              <a:rPr kumimoji="1" lang="en-US" altLang="ja-JP" sz="3600" dirty="0"/>
              <a:t> light</a:t>
            </a:r>
            <a:endParaRPr kumimoji="1" lang="ja-JP" altLang="en-US" sz="3600" dirty="0"/>
          </a:p>
        </p:txBody>
      </p:sp>
      <p:sp>
        <p:nvSpPr>
          <p:cNvPr id="4" name="フローチャート: 手作業 3"/>
          <p:cNvSpPr/>
          <p:nvPr/>
        </p:nvSpPr>
        <p:spPr>
          <a:xfrm>
            <a:off x="1828469" y="3187996"/>
            <a:ext cx="8495402" cy="185825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2059"/>
              <a:gd name="connsiteX1" fmla="*/ 10000 w 10000"/>
              <a:gd name="connsiteY1" fmla="*/ 0 h 12059"/>
              <a:gd name="connsiteX2" fmla="*/ 9050 w 10000"/>
              <a:gd name="connsiteY2" fmla="*/ 12059 h 12059"/>
              <a:gd name="connsiteX3" fmla="*/ 2000 w 10000"/>
              <a:gd name="connsiteY3" fmla="*/ 10000 h 12059"/>
              <a:gd name="connsiteX4" fmla="*/ 0 w 10000"/>
              <a:gd name="connsiteY4" fmla="*/ 0 h 12059"/>
              <a:gd name="connsiteX0" fmla="*/ 0 w 10000"/>
              <a:gd name="connsiteY0" fmla="*/ 0 h 18529"/>
              <a:gd name="connsiteX1" fmla="*/ 10000 w 10000"/>
              <a:gd name="connsiteY1" fmla="*/ 0 h 18529"/>
              <a:gd name="connsiteX2" fmla="*/ 9050 w 10000"/>
              <a:gd name="connsiteY2" fmla="*/ 12059 h 18529"/>
              <a:gd name="connsiteX3" fmla="*/ 8206 w 10000"/>
              <a:gd name="connsiteY3" fmla="*/ 18529 h 18529"/>
              <a:gd name="connsiteX4" fmla="*/ 0 w 10000"/>
              <a:gd name="connsiteY4" fmla="*/ 0 h 1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8529">
                <a:moveTo>
                  <a:pt x="0" y="0"/>
                </a:moveTo>
                <a:lnTo>
                  <a:pt x="10000" y="0"/>
                </a:lnTo>
                <a:cubicBezTo>
                  <a:pt x="9683" y="4020"/>
                  <a:pt x="9367" y="8039"/>
                  <a:pt x="9050" y="12059"/>
                </a:cubicBezTo>
                <a:cubicBezTo>
                  <a:pt x="8769" y="14216"/>
                  <a:pt x="8487" y="16372"/>
                  <a:pt x="8206" y="1852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26790" y="3256583"/>
            <a:ext cx="16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object</a:t>
            </a:r>
            <a:endParaRPr kumimoji="1" lang="ja-JP" altLang="en-US" sz="3600" dirty="0"/>
          </a:p>
        </p:txBody>
      </p:sp>
      <p:sp>
        <p:nvSpPr>
          <p:cNvPr id="11" name="フローチャート: 磁気ディスク 10"/>
          <p:cNvSpPr/>
          <p:nvPr/>
        </p:nvSpPr>
        <p:spPr>
          <a:xfrm>
            <a:off x="5680880" y="2603882"/>
            <a:ext cx="545910" cy="1064526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type="title"/>
          </p:nvPr>
        </p:nvSpPr>
        <p:spPr>
          <a:xfrm>
            <a:off x="125362" y="5206181"/>
            <a:ext cx="12066638" cy="1386348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(1)Let’s </a:t>
            </a:r>
            <a:r>
              <a:rPr lang="en-US" altLang="ja-JP" sz="54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predict</a:t>
            </a:r>
            <a:r>
              <a:rPr lang="en-US" altLang="ja-JP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what you will see on the screen</a:t>
            </a:r>
            <a:b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   when light is on.</a:t>
            </a:r>
            <a:endParaRPr kumimoji="1" lang="ja-JP" altLang="en-US" sz="4000" dirty="0"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66" y="1905152"/>
            <a:ext cx="2933700" cy="3209925"/>
          </a:xfrm>
          <a:prstGeom prst="rect">
            <a:avLst/>
          </a:prstGeom>
        </p:spPr>
      </p:pic>
      <p:sp>
        <p:nvSpPr>
          <p:cNvPr id="7" name="雲形吹き出し 6"/>
          <p:cNvSpPr/>
          <p:nvPr/>
        </p:nvSpPr>
        <p:spPr>
          <a:xfrm>
            <a:off x="3635476" y="0"/>
            <a:ext cx="8495071" cy="5043948"/>
          </a:xfrm>
          <a:prstGeom prst="cloudCallout">
            <a:avLst>
              <a:gd name="adj1" fmla="val -68566"/>
              <a:gd name="adj2" fmla="val -19837"/>
            </a:avLst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92" y="1082858"/>
            <a:ext cx="5524895" cy="30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03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714" y="237172"/>
            <a:ext cx="11339867" cy="1325563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n-lt"/>
              </a:rPr>
              <a:t>(2)Let’s </a:t>
            </a:r>
            <a:r>
              <a:rPr lang="en-US" altLang="ja-JP" sz="5400" dirty="0">
                <a:solidFill>
                  <a:schemeClr val="accent6"/>
                </a:solidFill>
                <a:latin typeface="+mn-lt"/>
              </a:rPr>
              <a:t>check</a:t>
            </a:r>
            <a:r>
              <a:rPr lang="en-US" altLang="ja-JP" dirty="0">
                <a:latin typeface="+mn-lt"/>
              </a:rPr>
              <a:t> other predictions in your group</a:t>
            </a:r>
            <a:r>
              <a:rPr lang="en-US" altLang="ja-JP" dirty="0">
                <a:latin typeface="Century" panose="02040604050505020304" pitchFamily="18" charset="0"/>
              </a:rPr>
              <a:t>.</a:t>
            </a:r>
            <a:endParaRPr kumimoji="1" lang="ja-JP" altLang="en-US" dirty="0">
              <a:latin typeface="Century" panose="020406040505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91" y="1400274"/>
            <a:ext cx="5035338" cy="5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3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3026228" y="2658383"/>
            <a:ext cx="7649029" cy="1325563"/>
          </a:xfrm>
        </p:spPr>
        <p:txBody>
          <a:bodyPr>
            <a:noAutofit/>
          </a:bodyPr>
          <a:lstStyle/>
          <a:p>
            <a:r>
              <a:rPr lang="en-US" altLang="ja-JP" sz="11500" dirty="0">
                <a:latin typeface="+mn-lt"/>
              </a:rPr>
              <a:t>Predictions</a:t>
            </a:r>
            <a:br>
              <a:rPr lang="en-US" altLang="ja-JP" sz="11500" dirty="0">
                <a:latin typeface="+mn-lt"/>
              </a:rPr>
            </a:br>
            <a:r>
              <a:rPr lang="en-US" altLang="ja-JP" sz="11500" dirty="0">
                <a:latin typeface="+mn-lt"/>
              </a:rPr>
              <a:t>(children)</a:t>
            </a:r>
            <a:endParaRPr kumimoji="1" lang="ja-JP" altLang="en-US" sz="1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4582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76" y="23632"/>
            <a:ext cx="3610226" cy="338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640" y="3473356"/>
            <a:ext cx="3597804" cy="3347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640" y="72649"/>
            <a:ext cx="3597804" cy="3333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79" y="3480730"/>
            <a:ext cx="3610226" cy="338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482" y="3499006"/>
            <a:ext cx="3502628" cy="3358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482" y="35448"/>
            <a:ext cx="3486760" cy="3358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1750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470245" y="170746"/>
            <a:ext cx="7478806" cy="461905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053" y="330110"/>
            <a:ext cx="3141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Blue light (</a:t>
            </a:r>
            <a:r>
              <a:rPr kumimoji="1" lang="ja-JP" altLang="en-US" sz="3200" dirty="0"/>
              <a:t>➀</a:t>
            </a:r>
            <a:r>
              <a:rPr kumimoji="1" lang="en-US" altLang="ja-JP" sz="3200" dirty="0"/>
              <a:t>)</a:t>
            </a:r>
            <a:endParaRPr lang="en-US" altLang="ja-JP" sz="3200" dirty="0"/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053" y="3868143"/>
            <a:ext cx="3141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Red light (</a:t>
            </a:r>
            <a:r>
              <a:rPr kumimoji="1" lang="ja-JP" altLang="en-US" sz="3200" dirty="0"/>
              <a:t>②</a:t>
            </a:r>
            <a:r>
              <a:rPr lang="en-US" altLang="ja-JP" sz="3200" dirty="0"/>
              <a:t>)</a:t>
            </a:r>
          </a:p>
          <a:p>
            <a:endParaRPr kumimoji="1" lang="ja-JP" altLang="en-US" dirty="0"/>
          </a:p>
        </p:txBody>
      </p:sp>
      <p:sp>
        <p:nvSpPr>
          <p:cNvPr id="7" name="フローチャート: 結合子 6"/>
          <p:cNvSpPr/>
          <p:nvPr/>
        </p:nvSpPr>
        <p:spPr>
          <a:xfrm>
            <a:off x="6705596" y="1538544"/>
            <a:ext cx="626443" cy="1042165"/>
          </a:xfrm>
          <a:prstGeom prst="flowChartConnector">
            <a:avLst/>
          </a:prstGeom>
          <a:noFill/>
          <a:ln w="571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5268" y="5447623"/>
            <a:ext cx="1208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/>
              <a:t>Please </a:t>
            </a:r>
            <a:r>
              <a:rPr kumimoji="1" lang="en-US" altLang="ja-JP" sz="4800" dirty="0">
                <a:solidFill>
                  <a:schemeClr val="accent6"/>
                </a:solidFill>
              </a:rPr>
              <a:t>put</a:t>
            </a:r>
            <a:r>
              <a:rPr kumimoji="1" lang="en-US" altLang="ja-JP" sz="4400" dirty="0"/>
              <a:t> them like this and </a:t>
            </a:r>
            <a:r>
              <a:rPr kumimoji="1" lang="en-US" altLang="ja-JP" sz="4800" dirty="0">
                <a:solidFill>
                  <a:srgbClr val="FF0000"/>
                </a:solidFill>
              </a:rPr>
              <a:t>let’s do experiment!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7514519" y="1877617"/>
            <a:ext cx="2883860" cy="486696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8956449" y="733095"/>
            <a:ext cx="1537579" cy="4866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94028" y="573460"/>
            <a:ext cx="195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screen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398379" y="1782141"/>
            <a:ext cx="169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object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62970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761" y="457201"/>
            <a:ext cx="10515600" cy="178655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(4)Let's </a:t>
            </a:r>
            <a:r>
              <a:rPr lang="en-US" altLang="ja-JP" sz="5300" kern="1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think </a:t>
            </a: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about reason of result </a:t>
            </a:r>
            <a:b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   and </a:t>
            </a:r>
            <a:r>
              <a:rPr lang="en-US" altLang="ja-JP" sz="5300" kern="1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share</a:t>
            </a: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that.</a:t>
            </a:r>
            <a:br>
              <a:rPr lang="ja-JP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endParaRPr kumimoji="1" lang="ja-JP" altLang="en-US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624" y="1422397"/>
            <a:ext cx="5035338" cy="5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2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57" y="478875"/>
            <a:ext cx="5342053" cy="1325563"/>
          </a:xfrm>
        </p:spPr>
        <p:txBody>
          <a:bodyPr/>
          <a:lstStyle/>
          <a:p>
            <a:r>
              <a:rPr lang="en-US" altLang="ja-JP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Only blue light is on.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04" y="1545897"/>
            <a:ext cx="4366418" cy="428308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332" y="1620602"/>
            <a:ext cx="4498260" cy="42292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350186" y="798257"/>
            <a:ext cx="484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ea typeface="ＭＳ 明朝" panose="02020609040205080304" pitchFamily="17" charset="-128"/>
                <a:cs typeface="Times New Roman" panose="02020603050405020304" pitchFamily="18" charset="0"/>
              </a:rPr>
              <a:t>This shadow turns red.</a:t>
            </a:r>
            <a:endParaRPr kumimoji="1" lang="ja-JP" altLang="en-US" sz="4000" dirty="0"/>
          </a:p>
        </p:txBody>
      </p:sp>
      <p:sp>
        <p:nvSpPr>
          <p:cNvPr id="7" name="右矢印 6"/>
          <p:cNvSpPr/>
          <p:nvPr/>
        </p:nvSpPr>
        <p:spPr>
          <a:xfrm>
            <a:off x="4961155" y="3491406"/>
            <a:ext cx="2227006" cy="1179871"/>
          </a:xfrm>
          <a:prstGeom prst="rightArrow">
            <a:avLst/>
          </a:prstGeom>
          <a:solidFill>
            <a:srgbClr val="FF0000">
              <a:alpha val="6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結合子 7"/>
          <p:cNvSpPr/>
          <p:nvPr/>
        </p:nvSpPr>
        <p:spPr>
          <a:xfrm>
            <a:off x="2755230" y="2579419"/>
            <a:ext cx="939713" cy="2202397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/>
          <p:cNvSpPr/>
          <p:nvPr/>
        </p:nvSpPr>
        <p:spPr>
          <a:xfrm>
            <a:off x="10030805" y="2634018"/>
            <a:ext cx="1071650" cy="2393466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32551" y="2871460"/>
            <a:ext cx="281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Red light is on.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4013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66" y="126529"/>
            <a:ext cx="4366418" cy="428308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332" y="180391"/>
            <a:ext cx="4498260" cy="4229227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4961155" y="2035856"/>
            <a:ext cx="2227006" cy="1179871"/>
          </a:xfrm>
          <a:prstGeom prst="rightArrow">
            <a:avLst/>
          </a:prstGeom>
          <a:solidFill>
            <a:srgbClr val="FF0000">
              <a:alpha val="6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結合子 7"/>
          <p:cNvSpPr/>
          <p:nvPr/>
        </p:nvSpPr>
        <p:spPr>
          <a:xfrm>
            <a:off x="2895375" y="1235114"/>
            <a:ext cx="939713" cy="2202397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/>
          <p:cNvSpPr/>
          <p:nvPr/>
        </p:nvSpPr>
        <p:spPr>
          <a:xfrm>
            <a:off x="10131033" y="1235114"/>
            <a:ext cx="1071650" cy="2393466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27984" y="1389525"/>
            <a:ext cx="281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Red light is on.</a:t>
            </a:r>
            <a:endParaRPr kumimoji="1" lang="ja-JP" altLang="en-US" sz="3600" dirty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348501" y="4270935"/>
            <a:ext cx="6017534" cy="1325563"/>
          </a:xfrm>
        </p:spPr>
        <p:txBody>
          <a:bodyPr/>
          <a:lstStyle/>
          <a:p>
            <a:r>
              <a:rPr lang="en-US" altLang="ja-JP" dirty="0">
                <a:latin typeface="+mn-lt"/>
              </a:rPr>
              <a:t>Purpose of experiment2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12" name="フローチャート: 代替処理 11"/>
          <p:cNvSpPr/>
          <p:nvPr/>
        </p:nvSpPr>
        <p:spPr>
          <a:xfrm>
            <a:off x="261566" y="4571018"/>
            <a:ext cx="6017535" cy="725396"/>
          </a:xfrm>
          <a:prstGeom prst="flowChartAlternateProcess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8501" y="5384092"/>
            <a:ext cx="9908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40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to make children notice </a:t>
            </a:r>
          </a:p>
          <a:p>
            <a:pPr algn="just">
              <a:spcAft>
                <a:spcPts val="0"/>
              </a:spcAft>
            </a:pPr>
            <a:r>
              <a:rPr lang="en-US" altLang="ja-JP" sz="4000" dirty="0"/>
              <a:t>the shadow illuminated by red light turns red</a:t>
            </a:r>
            <a:r>
              <a:rPr lang="en-US" altLang="ja-JP" sz="4000" kern="100" dirty="0"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lang="ja-JP" altLang="ja-JP" sz="4000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8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6400" y="261920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8800" dirty="0">
                <a:latin typeface="+mn-lt"/>
              </a:rPr>
              <a:t>Turn the light off !!</a:t>
            </a:r>
            <a:endParaRPr kumimoji="1" lang="ja-JP" altLang="en-US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930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65811" y="482283"/>
            <a:ext cx="9144000" cy="2387600"/>
          </a:xfrm>
        </p:spPr>
        <p:txBody>
          <a:bodyPr/>
          <a:lstStyle/>
          <a:p>
            <a:r>
              <a:rPr kumimoji="1" lang="en-US" altLang="ja-JP" b="1" i="1" dirty="0"/>
              <a:t>Topic </a:t>
            </a:r>
            <a:r>
              <a:rPr kumimoji="1" lang="ja-JP" altLang="en-US" b="1" i="1" dirty="0"/>
              <a:t>１</a:t>
            </a: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640120" y="3177841"/>
            <a:ext cx="11212959" cy="1655762"/>
          </a:xfrm>
        </p:spPr>
        <p:txBody>
          <a:bodyPr>
            <a:noAutofit/>
          </a:bodyPr>
          <a:lstStyle/>
          <a:p>
            <a:r>
              <a:rPr lang="en-US" altLang="ja-JP" sz="9600" dirty="0"/>
              <a:t>How</a:t>
            </a:r>
            <a:r>
              <a:rPr lang="ja-JP" altLang="en-US" sz="9600" dirty="0"/>
              <a:t> </a:t>
            </a:r>
            <a:r>
              <a:rPr lang="en-US" altLang="ja-JP" sz="9600" dirty="0"/>
              <a:t>does light travel?</a:t>
            </a:r>
            <a:endParaRPr kumimoji="1" lang="ja-JP" altLang="en-US" sz="9600" b="1" i="1" dirty="0"/>
          </a:p>
        </p:txBody>
      </p:sp>
    </p:spTree>
    <p:extLst>
      <p:ext uri="{BB962C8B-B14F-4D97-AF65-F5344CB8AC3E}">
        <p14:creationId xmlns:p14="http://schemas.microsoft.com/office/powerpoint/2010/main" val="68983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34930" y="2230796"/>
            <a:ext cx="7106264" cy="1325563"/>
          </a:xfrm>
        </p:spPr>
        <p:txBody>
          <a:bodyPr>
            <a:noAutofit/>
          </a:bodyPr>
          <a:lstStyle/>
          <a:p>
            <a:r>
              <a:rPr lang="en-US" altLang="ja-JP" sz="9600" dirty="0">
                <a:latin typeface="+mn-lt"/>
              </a:rPr>
              <a:t>Experiment 3</a:t>
            </a:r>
            <a:endParaRPr kumimoji="1" lang="ja-JP" altLang="en-US" sz="9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177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 手作業 13"/>
          <p:cNvSpPr/>
          <p:nvPr/>
        </p:nvSpPr>
        <p:spPr>
          <a:xfrm>
            <a:off x="1910520" y="3183475"/>
            <a:ext cx="8590936" cy="167879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2000 w 10000"/>
              <a:gd name="connsiteY3" fmla="*/ 10000 h 10125"/>
              <a:gd name="connsiteX4" fmla="*/ 0 w 10000"/>
              <a:gd name="connsiteY4" fmla="*/ 0 h 10125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3983 w 10000"/>
              <a:gd name="connsiteY3" fmla="*/ 10125 h 10125"/>
              <a:gd name="connsiteX4" fmla="*/ 0 w 10000"/>
              <a:gd name="connsiteY4" fmla="*/ 0 h 10125"/>
              <a:gd name="connsiteX0" fmla="*/ 0 w 10000"/>
              <a:gd name="connsiteY0" fmla="*/ 0 h 10193"/>
              <a:gd name="connsiteX1" fmla="*/ 10000 w 10000"/>
              <a:gd name="connsiteY1" fmla="*/ 0 h 10193"/>
              <a:gd name="connsiteX2" fmla="*/ 5494 w 10000"/>
              <a:gd name="connsiteY2" fmla="*/ 10193 h 10193"/>
              <a:gd name="connsiteX3" fmla="*/ 3983 w 10000"/>
              <a:gd name="connsiteY3" fmla="*/ 10125 h 10193"/>
              <a:gd name="connsiteX4" fmla="*/ 0 w 10000"/>
              <a:gd name="connsiteY4" fmla="*/ 0 h 10193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3983 w 10000"/>
              <a:gd name="connsiteY3" fmla="*/ 10125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4122 w 10000"/>
              <a:gd name="connsiteY3" fmla="*/ 10260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254 w 10000"/>
              <a:gd name="connsiteY3" fmla="*/ 9159 h 10261"/>
              <a:gd name="connsiteX4" fmla="*/ 0 w 10000"/>
              <a:gd name="connsiteY4" fmla="*/ 0 h 10261"/>
              <a:gd name="connsiteX0" fmla="*/ 0 w 10000"/>
              <a:gd name="connsiteY0" fmla="*/ 0 h 14261"/>
              <a:gd name="connsiteX1" fmla="*/ 10000 w 10000"/>
              <a:gd name="connsiteY1" fmla="*/ 0 h 14261"/>
              <a:gd name="connsiteX2" fmla="*/ 1165 w 10000"/>
              <a:gd name="connsiteY2" fmla="*/ 14261 h 14261"/>
              <a:gd name="connsiteX3" fmla="*/ 254 w 10000"/>
              <a:gd name="connsiteY3" fmla="*/ 9159 h 14261"/>
              <a:gd name="connsiteX4" fmla="*/ 0 w 10000"/>
              <a:gd name="connsiteY4" fmla="*/ 0 h 1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4261">
                <a:moveTo>
                  <a:pt x="0" y="0"/>
                </a:moveTo>
                <a:lnTo>
                  <a:pt x="10000" y="0"/>
                </a:lnTo>
                <a:lnTo>
                  <a:pt x="1165" y="14261"/>
                </a:lnTo>
                <a:lnTo>
                  <a:pt x="254" y="9159"/>
                </a:lnTo>
                <a:cubicBezTo>
                  <a:pt x="169" y="6106"/>
                  <a:pt x="85" y="3053"/>
                  <a:pt x="0" y="0"/>
                </a:cubicBezTo>
                <a:close/>
              </a:path>
            </a:pathLst>
          </a:cu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3579" y="-180683"/>
            <a:ext cx="4614081" cy="132556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+mn-lt"/>
              </a:rPr>
              <a:t>Experiment</a:t>
            </a:r>
            <a:r>
              <a:rPr lang="en-US" altLang="ja-JP" dirty="0">
                <a:latin typeface="+mn-lt"/>
              </a:rPr>
              <a:t> 3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8" name="直方体 7"/>
          <p:cNvSpPr/>
          <p:nvPr/>
        </p:nvSpPr>
        <p:spPr>
          <a:xfrm>
            <a:off x="1732935" y="1009523"/>
            <a:ext cx="8946107" cy="2131465"/>
          </a:xfrm>
          <a:prstGeom prst="cube">
            <a:avLst>
              <a:gd name="adj" fmla="val 5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2262179">
            <a:off x="1316678" y="4382521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3" y="2395566"/>
            <a:ext cx="1889924" cy="96934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167105" y="6059502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Blue light</a:t>
            </a:r>
            <a:endParaRPr kumimoji="1" lang="ja-JP" altLang="en-US" sz="3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77852" y="1403553"/>
            <a:ext cx="1283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/>
              <a:t>？</a:t>
            </a:r>
          </a:p>
        </p:txBody>
      </p:sp>
      <p:sp>
        <p:nvSpPr>
          <p:cNvPr id="16" name="正方形/長方形 15"/>
          <p:cNvSpPr/>
          <p:nvPr/>
        </p:nvSpPr>
        <p:spPr>
          <a:xfrm rot="19070707">
            <a:off x="9381588" y="4500540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062949" y="4381293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Red</a:t>
            </a:r>
            <a:r>
              <a:rPr kumimoji="1" lang="en-US" altLang="ja-JP" sz="3600" dirty="0"/>
              <a:t> light</a:t>
            </a:r>
            <a:endParaRPr kumimoji="1" lang="ja-JP" altLang="en-US" sz="3600" dirty="0"/>
          </a:p>
        </p:txBody>
      </p:sp>
      <p:sp>
        <p:nvSpPr>
          <p:cNvPr id="4" name="フローチャート: 手作業 3"/>
          <p:cNvSpPr/>
          <p:nvPr/>
        </p:nvSpPr>
        <p:spPr>
          <a:xfrm>
            <a:off x="1828469" y="3187996"/>
            <a:ext cx="8495402" cy="185825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2059"/>
              <a:gd name="connsiteX1" fmla="*/ 10000 w 10000"/>
              <a:gd name="connsiteY1" fmla="*/ 0 h 12059"/>
              <a:gd name="connsiteX2" fmla="*/ 9050 w 10000"/>
              <a:gd name="connsiteY2" fmla="*/ 12059 h 12059"/>
              <a:gd name="connsiteX3" fmla="*/ 2000 w 10000"/>
              <a:gd name="connsiteY3" fmla="*/ 10000 h 12059"/>
              <a:gd name="connsiteX4" fmla="*/ 0 w 10000"/>
              <a:gd name="connsiteY4" fmla="*/ 0 h 12059"/>
              <a:gd name="connsiteX0" fmla="*/ 0 w 10000"/>
              <a:gd name="connsiteY0" fmla="*/ 0 h 18529"/>
              <a:gd name="connsiteX1" fmla="*/ 10000 w 10000"/>
              <a:gd name="connsiteY1" fmla="*/ 0 h 18529"/>
              <a:gd name="connsiteX2" fmla="*/ 9050 w 10000"/>
              <a:gd name="connsiteY2" fmla="*/ 12059 h 18529"/>
              <a:gd name="connsiteX3" fmla="*/ 8206 w 10000"/>
              <a:gd name="connsiteY3" fmla="*/ 18529 h 18529"/>
              <a:gd name="connsiteX4" fmla="*/ 0 w 10000"/>
              <a:gd name="connsiteY4" fmla="*/ 0 h 1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8529">
                <a:moveTo>
                  <a:pt x="0" y="0"/>
                </a:moveTo>
                <a:lnTo>
                  <a:pt x="10000" y="0"/>
                </a:lnTo>
                <a:cubicBezTo>
                  <a:pt x="9683" y="4020"/>
                  <a:pt x="9367" y="8039"/>
                  <a:pt x="9050" y="12059"/>
                </a:cubicBezTo>
                <a:cubicBezTo>
                  <a:pt x="8769" y="14216"/>
                  <a:pt x="8487" y="16372"/>
                  <a:pt x="8206" y="1852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482381" y="4704458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46988" y="6091526"/>
            <a:ext cx="248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Green</a:t>
            </a:r>
            <a:r>
              <a:rPr kumimoji="1" lang="en-US" altLang="ja-JP" sz="3600" dirty="0"/>
              <a:t> light</a:t>
            </a:r>
            <a:endParaRPr kumimoji="1" lang="ja-JP" altLang="en-US" sz="3600" dirty="0"/>
          </a:p>
        </p:txBody>
      </p:sp>
      <p:sp>
        <p:nvSpPr>
          <p:cNvPr id="3" name="フローチャート: 手作業 2"/>
          <p:cNvSpPr/>
          <p:nvPr/>
        </p:nvSpPr>
        <p:spPr>
          <a:xfrm>
            <a:off x="2142807" y="3183475"/>
            <a:ext cx="8126362" cy="148434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51"/>
              <a:gd name="connsiteX1" fmla="*/ 10000 w 10000"/>
              <a:gd name="connsiteY1" fmla="*/ 0 h 10151"/>
              <a:gd name="connsiteX2" fmla="*/ 5486 w 10000"/>
              <a:gd name="connsiteY2" fmla="*/ 10151 h 10151"/>
              <a:gd name="connsiteX3" fmla="*/ 2000 w 10000"/>
              <a:gd name="connsiteY3" fmla="*/ 10000 h 10151"/>
              <a:gd name="connsiteX4" fmla="*/ 0 w 10000"/>
              <a:gd name="connsiteY4" fmla="*/ 0 h 10151"/>
              <a:gd name="connsiteX0" fmla="*/ 0 w 10000"/>
              <a:gd name="connsiteY0" fmla="*/ 0 h 10151"/>
              <a:gd name="connsiteX1" fmla="*/ 10000 w 10000"/>
              <a:gd name="connsiteY1" fmla="*/ 0 h 10151"/>
              <a:gd name="connsiteX2" fmla="*/ 5486 w 10000"/>
              <a:gd name="connsiteY2" fmla="*/ 10151 h 10151"/>
              <a:gd name="connsiteX3" fmla="*/ 4123 w 10000"/>
              <a:gd name="connsiteY3" fmla="*/ 10000 h 10151"/>
              <a:gd name="connsiteX4" fmla="*/ 0 w 10000"/>
              <a:gd name="connsiteY4" fmla="*/ 0 h 10151"/>
              <a:gd name="connsiteX0" fmla="*/ 0 w 10000"/>
              <a:gd name="connsiteY0" fmla="*/ 0 h 10151"/>
              <a:gd name="connsiteX1" fmla="*/ 10000 w 10000"/>
              <a:gd name="connsiteY1" fmla="*/ 0 h 10151"/>
              <a:gd name="connsiteX2" fmla="*/ 5486 w 10000"/>
              <a:gd name="connsiteY2" fmla="*/ 10151 h 10151"/>
              <a:gd name="connsiteX3" fmla="*/ 4114 w 10000"/>
              <a:gd name="connsiteY3" fmla="*/ 10151 h 10151"/>
              <a:gd name="connsiteX4" fmla="*/ 0 w 10000"/>
              <a:gd name="connsiteY4" fmla="*/ 0 h 1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51">
                <a:moveTo>
                  <a:pt x="0" y="0"/>
                </a:moveTo>
                <a:lnTo>
                  <a:pt x="10000" y="0"/>
                </a:lnTo>
                <a:lnTo>
                  <a:pt x="5486" y="10151"/>
                </a:lnTo>
                <a:lnTo>
                  <a:pt x="4114" y="10151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4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磁気ディスク 10"/>
          <p:cNvSpPr/>
          <p:nvPr/>
        </p:nvSpPr>
        <p:spPr>
          <a:xfrm>
            <a:off x="5680880" y="2603882"/>
            <a:ext cx="545910" cy="1064526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26790" y="3256583"/>
            <a:ext cx="16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object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485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type="title"/>
          </p:nvPr>
        </p:nvSpPr>
        <p:spPr>
          <a:xfrm>
            <a:off x="125362" y="5206181"/>
            <a:ext cx="12066638" cy="1386348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(1)Let’s </a:t>
            </a:r>
            <a:r>
              <a:rPr lang="en-US" altLang="ja-JP" sz="54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predict</a:t>
            </a:r>
            <a:r>
              <a:rPr lang="en-US" altLang="ja-JP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what you will see on the screen</a:t>
            </a:r>
            <a:b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   when light is on.</a:t>
            </a:r>
            <a:endParaRPr kumimoji="1" lang="ja-JP" altLang="en-US" sz="4000" dirty="0"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66" y="1905152"/>
            <a:ext cx="2933700" cy="3209925"/>
          </a:xfrm>
          <a:prstGeom prst="rect">
            <a:avLst/>
          </a:prstGeom>
        </p:spPr>
      </p:pic>
      <p:sp>
        <p:nvSpPr>
          <p:cNvPr id="7" name="雲形吹き出し 6"/>
          <p:cNvSpPr/>
          <p:nvPr/>
        </p:nvSpPr>
        <p:spPr>
          <a:xfrm>
            <a:off x="3635476" y="0"/>
            <a:ext cx="8495071" cy="5043948"/>
          </a:xfrm>
          <a:prstGeom prst="cloudCallout">
            <a:avLst>
              <a:gd name="adj1" fmla="val -68566"/>
              <a:gd name="adj2" fmla="val -19837"/>
            </a:avLst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699" y="759501"/>
            <a:ext cx="6196365" cy="35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2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714" y="237172"/>
            <a:ext cx="11339867" cy="1325563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+mn-lt"/>
              </a:rPr>
              <a:t>(2)Let’s </a:t>
            </a:r>
            <a:r>
              <a:rPr lang="en-US" altLang="ja-JP" sz="5400" dirty="0">
                <a:solidFill>
                  <a:schemeClr val="accent6"/>
                </a:solidFill>
                <a:latin typeface="+mn-lt"/>
              </a:rPr>
              <a:t>check</a:t>
            </a:r>
            <a:r>
              <a:rPr lang="en-US" altLang="ja-JP" dirty="0">
                <a:latin typeface="+mn-lt"/>
              </a:rPr>
              <a:t> other predictions in your group.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91" y="1400274"/>
            <a:ext cx="5035338" cy="5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2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7752" y="167602"/>
            <a:ext cx="11725458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+mn-lt"/>
              </a:rPr>
              <a:t>(3)</a:t>
            </a:r>
            <a:r>
              <a:rPr kumimoji="1" lang="en-US" altLang="ja-JP" sz="4800" dirty="0">
                <a:solidFill>
                  <a:schemeClr val="accent6"/>
                </a:solidFill>
                <a:latin typeface="+mn-lt"/>
              </a:rPr>
              <a:t>Put</a:t>
            </a:r>
            <a:r>
              <a:rPr kumimoji="1" lang="en-US" altLang="ja-JP" dirty="0">
                <a:latin typeface="+mn-lt"/>
              </a:rPr>
              <a:t> a green light on No.3</a:t>
            </a:r>
            <a:r>
              <a:rPr lang="en-US" altLang="ja-JP" sz="4000" dirty="0"/>
              <a:t> </a:t>
            </a:r>
            <a:r>
              <a:rPr lang="en-US" altLang="ja-JP" dirty="0">
                <a:latin typeface="+mn-lt"/>
              </a:rPr>
              <a:t>and </a:t>
            </a:r>
            <a:r>
              <a:rPr lang="en-US" altLang="ja-JP" dirty="0">
                <a:solidFill>
                  <a:srgbClr val="FF0000"/>
                </a:solidFill>
                <a:latin typeface="+mn-lt"/>
              </a:rPr>
              <a:t>let’s do experiment!</a:t>
            </a:r>
            <a:br>
              <a:rPr lang="ja-JP" altLang="en-US" dirty="0">
                <a:solidFill>
                  <a:srgbClr val="FF0000"/>
                </a:solidFill>
                <a:latin typeface="+mn-lt"/>
              </a:rPr>
            </a:br>
            <a:endParaRPr kumimoji="1" lang="ja-JP" altLang="en-US" dirty="0">
              <a:latin typeface="+mn-lt"/>
            </a:endParaRPr>
          </a:p>
        </p:txBody>
      </p:sp>
      <p:sp>
        <p:nvSpPr>
          <p:cNvPr id="4" name="直方体 3"/>
          <p:cNvSpPr/>
          <p:nvPr/>
        </p:nvSpPr>
        <p:spPr>
          <a:xfrm>
            <a:off x="1836171" y="1057386"/>
            <a:ext cx="8946107" cy="2131465"/>
          </a:xfrm>
          <a:prstGeom prst="cube">
            <a:avLst>
              <a:gd name="adj" fmla="val 5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 rot="18629101">
            <a:off x="9463490" y="4378009"/>
            <a:ext cx="1389236" cy="22878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2565" y="5564073"/>
            <a:ext cx="127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prstClr val="black"/>
                </a:solidFill>
              </a:rPr>
              <a:t>➀</a:t>
            </a:r>
          </a:p>
        </p:txBody>
      </p:sp>
      <p:sp>
        <p:nvSpPr>
          <p:cNvPr id="8" name="フローチャート: 結合子 7"/>
          <p:cNvSpPr/>
          <p:nvPr/>
        </p:nvSpPr>
        <p:spPr>
          <a:xfrm>
            <a:off x="5884415" y="3397876"/>
            <a:ext cx="942274" cy="818535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磁気ディスク 8"/>
          <p:cNvSpPr/>
          <p:nvPr/>
        </p:nvSpPr>
        <p:spPr>
          <a:xfrm>
            <a:off x="6082597" y="2941259"/>
            <a:ext cx="545910" cy="1064526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 rot="3385887">
            <a:off x="1422069" y="4378010"/>
            <a:ext cx="1389236" cy="22878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 rot="3345285">
            <a:off x="1604897" y="4491675"/>
            <a:ext cx="1023582" cy="206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 rot="18643782">
            <a:off x="9646317" y="4533823"/>
            <a:ext cx="1023582" cy="206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05274" y="5564073"/>
            <a:ext cx="127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prstClr val="black"/>
                </a:solidFill>
              </a:rPr>
              <a:t>②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575863" y="4958112"/>
            <a:ext cx="1389236" cy="1973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58690" y="5101274"/>
            <a:ext cx="1023582" cy="17567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39668" y="6085039"/>
            <a:ext cx="127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prstClr val="black"/>
                </a:solidFill>
              </a:rPr>
              <a:t>③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4010" y="4022593"/>
            <a:ext cx="233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70C0"/>
                </a:solidFill>
              </a:rPr>
              <a:t>Blue light</a:t>
            </a:r>
            <a:endParaRPr kumimoji="1" lang="ja-JP" altLang="en-US" sz="3600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123796" y="3927763"/>
            <a:ext cx="229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Red light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54963" y="4345758"/>
            <a:ext cx="256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B050"/>
                </a:solidFill>
              </a:rPr>
              <a:t>Green light</a:t>
            </a:r>
            <a:endParaRPr kumimoji="1" lang="ja-JP" alt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761" y="457201"/>
            <a:ext cx="10515600" cy="178655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(4)Let's </a:t>
            </a:r>
            <a:r>
              <a:rPr lang="en-US" altLang="ja-JP" sz="5300" kern="1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think </a:t>
            </a: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about reason of result </a:t>
            </a:r>
            <a:b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   and </a:t>
            </a:r>
            <a:r>
              <a:rPr lang="en-US" altLang="ja-JP" sz="5300" kern="100" dirty="0">
                <a:solidFill>
                  <a:schemeClr val="accent6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share</a:t>
            </a:r>
            <a:r>
              <a:rPr lang="en-US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that.</a:t>
            </a:r>
            <a:br>
              <a:rPr lang="ja-JP" altLang="ja-JP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endParaRPr kumimoji="1" lang="ja-JP" altLang="en-US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624" y="1422397"/>
            <a:ext cx="5035338" cy="51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3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723" y="653553"/>
            <a:ext cx="5342053" cy="1325563"/>
          </a:xfrm>
        </p:spPr>
        <p:txBody>
          <a:bodyPr/>
          <a:lstStyle/>
          <a:p>
            <a:r>
              <a:rPr lang="en-US" altLang="ja-JP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40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Only blue light is on.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78" y="1920240"/>
            <a:ext cx="4494884" cy="395005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512" y="1979116"/>
            <a:ext cx="5077401" cy="3768537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5015552" y="3193576"/>
            <a:ext cx="1705970" cy="127606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07424" y="2101755"/>
            <a:ext cx="2330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Green light is on.</a:t>
            </a:r>
            <a:endParaRPr kumimoji="1" lang="ja-JP" altLang="en-US" sz="3600" dirty="0"/>
          </a:p>
        </p:txBody>
      </p:sp>
      <p:sp>
        <p:nvSpPr>
          <p:cNvPr id="10" name="正方形/長方形 9"/>
          <p:cNvSpPr/>
          <p:nvPr/>
        </p:nvSpPr>
        <p:spPr>
          <a:xfrm>
            <a:off x="6854955" y="114986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sz="4000" dirty="0">
                <a:solidFill>
                  <a:prstClr val="black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This shadow turns green.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11" name="フローチャート: 結合子 10"/>
          <p:cNvSpPr/>
          <p:nvPr/>
        </p:nvSpPr>
        <p:spPr>
          <a:xfrm>
            <a:off x="2871534" y="2701919"/>
            <a:ext cx="939713" cy="2202397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ローチャート: 結合子 11"/>
          <p:cNvSpPr/>
          <p:nvPr/>
        </p:nvSpPr>
        <p:spPr>
          <a:xfrm>
            <a:off x="10338835" y="2794067"/>
            <a:ext cx="939713" cy="2202397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6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51" y="1958905"/>
            <a:ext cx="4960612" cy="338975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2685" y="1958905"/>
            <a:ext cx="4712111" cy="3556036"/>
          </a:xfrm>
          <a:prstGeom prst="rect">
            <a:avLst/>
          </a:prstGeom>
        </p:spPr>
      </p:pic>
      <p:sp>
        <p:nvSpPr>
          <p:cNvPr id="7" name="フローチャート: 結合子 6"/>
          <p:cNvSpPr/>
          <p:nvPr/>
        </p:nvSpPr>
        <p:spPr>
          <a:xfrm>
            <a:off x="3455304" y="2689787"/>
            <a:ext cx="855406" cy="2094271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カーブ矢印 7"/>
          <p:cNvSpPr/>
          <p:nvPr/>
        </p:nvSpPr>
        <p:spPr>
          <a:xfrm rot="5692202" flipV="1">
            <a:off x="6715092" y="-2042225"/>
            <a:ext cx="1840420" cy="7571924"/>
          </a:xfrm>
          <a:prstGeom prst="curvedRightArrow">
            <a:avLst>
              <a:gd name="adj1" fmla="val 25000"/>
              <a:gd name="adj2" fmla="val 47607"/>
              <a:gd name="adj3" fmla="val 25000"/>
            </a:avLst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フローチャート: 結合子 8"/>
          <p:cNvSpPr/>
          <p:nvPr/>
        </p:nvSpPr>
        <p:spPr>
          <a:xfrm>
            <a:off x="10474067" y="3061106"/>
            <a:ext cx="855406" cy="2094271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400589" y="69187"/>
            <a:ext cx="3266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B050"/>
                </a:solidFill>
              </a:rPr>
              <a:t>Green</a:t>
            </a:r>
            <a:r>
              <a:rPr kumimoji="1" lang="en-US" altLang="ja-JP" sz="4000" dirty="0"/>
              <a:t> + </a:t>
            </a:r>
            <a:r>
              <a:rPr kumimoji="1" lang="en-US" altLang="ja-JP" sz="4000" dirty="0">
                <a:solidFill>
                  <a:srgbClr val="FF0000"/>
                </a:solidFill>
              </a:rPr>
              <a:t>red</a:t>
            </a:r>
          </a:p>
          <a:p>
            <a:r>
              <a:rPr lang="en-US" altLang="ja-JP" sz="4000" dirty="0"/>
              <a:t>=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dirty="0"/>
              <a:t>yellow</a:t>
            </a:r>
            <a:endParaRPr kumimoji="1" lang="ja-JP" altLang="en-US" sz="4000" dirty="0"/>
          </a:p>
        </p:txBody>
      </p:sp>
      <p:sp>
        <p:nvSpPr>
          <p:cNvPr id="4" name="右矢印 3"/>
          <p:cNvSpPr/>
          <p:nvPr/>
        </p:nvSpPr>
        <p:spPr>
          <a:xfrm>
            <a:off x="5544628" y="3226665"/>
            <a:ext cx="1480782" cy="1216676"/>
          </a:xfrm>
          <a:prstGeom prst="rightArrow">
            <a:avLst/>
          </a:prstGeom>
          <a:solidFill>
            <a:srgbClr val="FF0000">
              <a:alpha val="6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19841" y="2232075"/>
            <a:ext cx="2330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Red</a:t>
            </a:r>
            <a:r>
              <a:rPr kumimoji="1" lang="en-US" altLang="ja-JP" sz="3600" dirty="0"/>
              <a:t> light is on.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251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6400" y="2815449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8800" dirty="0">
                <a:latin typeface="+mn-lt"/>
              </a:rPr>
              <a:t>Turn the light off !!</a:t>
            </a:r>
            <a:endParaRPr kumimoji="1" lang="ja-JP" altLang="en-US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0387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14683" y="2525763"/>
            <a:ext cx="3438833" cy="1325563"/>
          </a:xfrm>
        </p:spPr>
        <p:txBody>
          <a:bodyPr>
            <a:noAutofit/>
          </a:bodyPr>
          <a:lstStyle/>
          <a:p>
            <a:r>
              <a:rPr lang="en-US" altLang="ja-JP" sz="9600" dirty="0">
                <a:latin typeface="+mn-lt"/>
              </a:rPr>
              <a:t>Test!!</a:t>
            </a:r>
            <a:endParaRPr kumimoji="1" lang="ja-JP" altLang="en-US" sz="9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37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B40A86-A2FF-47B0-8817-F56ED0BE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" y="338505"/>
            <a:ext cx="5599043" cy="1888433"/>
          </a:xfrm>
        </p:spPr>
        <p:txBody>
          <a:bodyPr>
            <a:normAutofit/>
          </a:bodyPr>
          <a:lstStyle/>
          <a:p>
            <a:r>
              <a:rPr lang="en-US" altLang="ja-JP" sz="3600" u="sng" dirty="0"/>
              <a:t>Materials</a:t>
            </a:r>
            <a:br>
              <a:rPr lang="en-US" altLang="ja-JP" dirty="0"/>
            </a:br>
            <a:r>
              <a:rPr lang="en-US" altLang="ja-JP" dirty="0"/>
              <a:t>  </a:t>
            </a:r>
            <a:endParaRPr kumimoji="1" lang="ja-JP" altLang="en-US" sz="48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51FFCE-B09A-4471-9C11-133A4526C47D}"/>
              </a:ext>
            </a:extLst>
          </p:cNvPr>
          <p:cNvSpPr/>
          <p:nvPr/>
        </p:nvSpPr>
        <p:spPr>
          <a:xfrm>
            <a:off x="665921" y="1337884"/>
            <a:ext cx="10336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colored lights</a:t>
            </a:r>
          </a:p>
          <a:p>
            <a:r>
              <a:rPr lang="en-US" altLang="ja-JP" sz="5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Mask(with hole in it)</a:t>
            </a:r>
          </a:p>
          <a:p>
            <a:r>
              <a:rPr lang="en-US" altLang="ja-JP" sz="5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screen</a:t>
            </a:r>
            <a:endParaRPr lang="ja-JP" altLang="en-US" sz="54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物理ゼミ\Desktop\98624AEC-E1A6-4D1E-99C0-2503D93792D5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32810" y="3955810"/>
            <a:ext cx="3869587" cy="290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物理ゼミ\Desktop\57161BF5-93EE-47AC-B197-CF6597E6ACDA.jpe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76"/>
          <a:stretch/>
        </p:blipFill>
        <p:spPr bwMode="auto">
          <a:xfrm>
            <a:off x="4002397" y="3726000"/>
            <a:ext cx="4115972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物理ゼミ\Desktop\67D80450-6DD5-4C52-9C6A-7F170D697BF9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369" y="3955810"/>
            <a:ext cx="3830320" cy="28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2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 手作業 13"/>
          <p:cNvSpPr/>
          <p:nvPr/>
        </p:nvSpPr>
        <p:spPr>
          <a:xfrm>
            <a:off x="1910520" y="3183475"/>
            <a:ext cx="8590936" cy="167879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2000 w 10000"/>
              <a:gd name="connsiteY3" fmla="*/ 10000 h 10125"/>
              <a:gd name="connsiteX4" fmla="*/ 0 w 10000"/>
              <a:gd name="connsiteY4" fmla="*/ 0 h 10125"/>
              <a:gd name="connsiteX0" fmla="*/ 0 w 10000"/>
              <a:gd name="connsiteY0" fmla="*/ 0 h 10125"/>
              <a:gd name="connsiteX1" fmla="*/ 10000 w 10000"/>
              <a:gd name="connsiteY1" fmla="*/ 0 h 10125"/>
              <a:gd name="connsiteX2" fmla="*/ 5614 w 10000"/>
              <a:gd name="connsiteY2" fmla="*/ 10125 h 10125"/>
              <a:gd name="connsiteX3" fmla="*/ 3983 w 10000"/>
              <a:gd name="connsiteY3" fmla="*/ 10125 h 10125"/>
              <a:gd name="connsiteX4" fmla="*/ 0 w 10000"/>
              <a:gd name="connsiteY4" fmla="*/ 0 h 10125"/>
              <a:gd name="connsiteX0" fmla="*/ 0 w 10000"/>
              <a:gd name="connsiteY0" fmla="*/ 0 h 10193"/>
              <a:gd name="connsiteX1" fmla="*/ 10000 w 10000"/>
              <a:gd name="connsiteY1" fmla="*/ 0 h 10193"/>
              <a:gd name="connsiteX2" fmla="*/ 5494 w 10000"/>
              <a:gd name="connsiteY2" fmla="*/ 10193 h 10193"/>
              <a:gd name="connsiteX3" fmla="*/ 3983 w 10000"/>
              <a:gd name="connsiteY3" fmla="*/ 10125 h 10193"/>
              <a:gd name="connsiteX4" fmla="*/ 0 w 10000"/>
              <a:gd name="connsiteY4" fmla="*/ 0 h 10193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3983 w 10000"/>
              <a:gd name="connsiteY3" fmla="*/ 10125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4122 w 10000"/>
              <a:gd name="connsiteY3" fmla="*/ 10260 h 10261"/>
              <a:gd name="connsiteX4" fmla="*/ 0 w 10000"/>
              <a:gd name="connsiteY4" fmla="*/ 0 h 10261"/>
              <a:gd name="connsiteX0" fmla="*/ 0 w 10000"/>
              <a:gd name="connsiteY0" fmla="*/ 0 h 10261"/>
              <a:gd name="connsiteX1" fmla="*/ 10000 w 10000"/>
              <a:gd name="connsiteY1" fmla="*/ 0 h 10261"/>
              <a:gd name="connsiteX2" fmla="*/ 5383 w 10000"/>
              <a:gd name="connsiteY2" fmla="*/ 10261 h 10261"/>
              <a:gd name="connsiteX3" fmla="*/ 254 w 10000"/>
              <a:gd name="connsiteY3" fmla="*/ 9159 h 10261"/>
              <a:gd name="connsiteX4" fmla="*/ 0 w 10000"/>
              <a:gd name="connsiteY4" fmla="*/ 0 h 10261"/>
              <a:gd name="connsiteX0" fmla="*/ 0 w 10000"/>
              <a:gd name="connsiteY0" fmla="*/ 0 h 14261"/>
              <a:gd name="connsiteX1" fmla="*/ 10000 w 10000"/>
              <a:gd name="connsiteY1" fmla="*/ 0 h 14261"/>
              <a:gd name="connsiteX2" fmla="*/ 1165 w 10000"/>
              <a:gd name="connsiteY2" fmla="*/ 14261 h 14261"/>
              <a:gd name="connsiteX3" fmla="*/ 254 w 10000"/>
              <a:gd name="connsiteY3" fmla="*/ 9159 h 14261"/>
              <a:gd name="connsiteX4" fmla="*/ 0 w 10000"/>
              <a:gd name="connsiteY4" fmla="*/ 0 h 1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4261">
                <a:moveTo>
                  <a:pt x="0" y="0"/>
                </a:moveTo>
                <a:lnTo>
                  <a:pt x="10000" y="0"/>
                </a:lnTo>
                <a:lnTo>
                  <a:pt x="1165" y="14261"/>
                </a:lnTo>
                <a:lnTo>
                  <a:pt x="254" y="9159"/>
                </a:lnTo>
                <a:cubicBezTo>
                  <a:pt x="169" y="6106"/>
                  <a:pt x="85" y="3053"/>
                  <a:pt x="0" y="0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5591" y="-99404"/>
            <a:ext cx="4614081" cy="1325563"/>
          </a:xfrm>
        </p:spPr>
        <p:txBody>
          <a:bodyPr>
            <a:normAutofit/>
          </a:bodyPr>
          <a:lstStyle/>
          <a:p>
            <a:r>
              <a:rPr lang="en-US" altLang="ja-JP" sz="5400" dirty="0">
                <a:latin typeface="+mn-lt"/>
              </a:rPr>
              <a:t>Test!</a:t>
            </a:r>
            <a:endParaRPr kumimoji="1" lang="ja-JP" altLang="en-US" sz="5400" dirty="0">
              <a:latin typeface="+mn-lt"/>
            </a:endParaRPr>
          </a:p>
        </p:txBody>
      </p:sp>
      <p:sp>
        <p:nvSpPr>
          <p:cNvPr id="8" name="直方体 7"/>
          <p:cNvSpPr/>
          <p:nvPr/>
        </p:nvSpPr>
        <p:spPr>
          <a:xfrm>
            <a:off x="1732935" y="1009523"/>
            <a:ext cx="8946107" cy="2131465"/>
          </a:xfrm>
          <a:prstGeom prst="cube">
            <a:avLst>
              <a:gd name="adj" fmla="val 51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2262179">
            <a:off x="1316678" y="4382521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3" y="2395566"/>
            <a:ext cx="1889924" cy="96934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631796" y="5941905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70C0"/>
                </a:solidFill>
              </a:rPr>
              <a:t>Blue light</a:t>
            </a:r>
            <a:endParaRPr kumimoji="1" lang="ja-JP" altLang="en-US" sz="3600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77852" y="1403553"/>
            <a:ext cx="1283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/>
              <a:t>？</a:t>
            </a:r>
          </a:p>
        </p:txBody>
      </p:sp>
      <p:sp>
        <p:nvSpPr>
          <p:cNvPr id="16" name="正方形/長方形 15"/>
          <p:cNvSpPr/>
          <p:nvPr/>
        </p:nvSpPr>
        <p:spPr>
          <a:xfrm rot="19070707">
            <a:off x="9381588" y="4500540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03915" y="5782593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Red</a:t>
            </a:r>
            <a:r>
              <a:rPr kumimoji="1" lang="en-US" altLang="ja-JP" sz="3600" dirty="0">
                <a:solidFill>
                  <a:srgbClr val="FF0000"/>
                </a:solidFill>
              </a:rPr>
              <a:t> light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4" name="フローチャート: 手作業 3"/>
          <p:cNvSpPr/>
          <p:nvPr/>
        </p:nvSpPr>
        <p:spPr>
          <a:xfrm>
            <a:off x="1828469" y="3187996"/>
            <a:ext cx="8495402" cy="185825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2059"/>
              <a:gd name="connsiteX1" fmla="*/ 10000 w 10000"/>
              <a:gd name="connsiteY1" fmla="*/ 0 h 12059"/>
              <a:gd name="connsiteX2" fmla="*/ 9050 w 10000"/>
              <a:gd name="connsiteY2" fmla="*/ 12059 h 12059"/>
              <a:gd name="connsiteX3" fmla="*/ 2000 w 10000"/>
              <a:gd name="connsiteY3" fmla="*/ 10000 h 12059"/>
              <a:gd name="connsiteX4" fmla="*/ 0 w 10000"/>
              <a:gd name="connsiteY4" fmla="*/ 0 h 12059"/>
              <a:gd name="connsiteX0" fmla="*/ 0 w 10000"/>
              <a:gd name="connsiteY0" fmla="*/ 0 h 18529"/>
              <a:gd name="connsiteX1" fmla="*/ 10000 w 10000"/>
              <a:gd name="connsiteY1" fmla="*/ 0 h 18529"/>
              <a:gd name="connsiteX2" fmla="*/ 9050 w 10000"/>
              <a:gd name="connsiteY2" fmla="*/ 12059 h 18529"/>
              <a:gd name="connsiteX3" fmla="*/ 8206 w 10000"/>
              <a:gd name="connsiteY3" fmla="*/ 18529 h 18529"/>
              <a:gd name="connsiteX4" fmla="*/ 0 w 10000"/>
              <a:gd name="connsiteY4" fmla="*/ 0 h 1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8529">
                <a:moveTo>
                  <a:pt x="0" y="0"/>
                </a:moveTo>
                <a:lnTo>
                  <a:pt x="10000" y="0"/>
                </a:lnTo>
                <a:cubicBezTo>
                  <a:pt x="9683" y="4020"/>
                  <a:pt x="9367" y="8039"/>
                  <a:pt x="9050" y="12059"/>
                </a:cubicBezTo>
                <a:cubicBezTo>
                  <a:pt x="8769" y="14216"/>
                  <a:pt x="8487" y="16372"/>
                  <a:pt x="8206" y="1852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482381" y="4704458"/>
            <a:ext cx="1023582" cy="211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741437" y="3945989"/>
            <a:ext cx="248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rgbClr val="00B050"/>
                </a:solidFill>
              </a:rPr>
              <a:t>Green</a:t>
            </a:r>
            <a:r>
              <a:rPr kumimoji="1" lang="en-US" altLang="ja-JP" sz="3600" dirty="0">
                <a:solidFill>
                  <a:srgbClr val="00B050"/>
                </a:solidFill>
              </a:rPr>
              <a:t> light</a:t>
            </a:r>
            <a:endParaRPr kumimoji="1" lang="ja-JP" altLang="en-US" sz="3600" dirty="0">
              <a:solidFill>
                <a:srgbClr val="00B050"/>
              </a:solidFill>
            </a:endParaRPr>
          </a:p>
        </p:txBody>
      </p:sp>
      <p:sp>
        <p:nvSpPr>
          <p:cNvPr id="3" name="フローチャート: 手作業 2"/>
          <p:cNvSpPr/>
          <p:nvPr/>
        </p:nvSpPr>
        <p:spPr>
          <a:xfrm>
            <a:off x="2142807" y="3183475"/>
            <a:ext cx="8126362" cy="148434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51"/>
              <a:gd name="connsiteX1" fmla="*/ 10000 w 10000"/>
              <a:gd name="connsiteY1" fmla="*/ 0 h 10151"/>
              <a:gd name="connsiteX2" fmla="*/ 5486 w 10000"/>
              <a:gd name="connsiteY2" fmla="*/ 10151 h 10151"/>
              <a:gd name="connsiteX3" fmla="*/ 2000 w 10000"/>
              <a:gd name="connsiteY3" fmla="*/ 10000 h 10151"/>
              <a:gd name="connsiteX4" fmla="*/ 0 w 10000"/>
              <a:gd name="connsiteY4" fmla="*/ 0 h 10151"/>
              <a:gd name="connsiteX0" fmla="*/ 0 w 10000"/>
              <a:gd name="connsiteY0" fmla="*/ 0 h 10151"/>
              <a:gd name="connsiteX1" fmla="*/ 10000 w 10000"/>
              <a:gd name="connsiteY1" fmla="*/ 0 h 10151"/>
              <a:gd name="connsiteX2" fmla="*/ 5486 w 10000"/>
              <a:gd name="connsiteY2" fmla="*/ 10151 h 10151"/>
              <a:gd name="connsiteX3" fmla="*/ 4123 w 10000"/>
              <a:gd name="connsiteY3" fmla="*/ 10000 h 10151"/>
              <a:gd name="connsiteX4" fmla="*/ 0 w 10000"/>
              <a:gd name="connsiteY4" fmla="*/ 0 h 10151"/>
              <a:gd name="connsiteX0" fmla="*/ 0 w 10000"/>
              <a:gd name="connsiteY0" fmla="*/ 0 h 10151"/>
              <a:gd name="connsiteX1" fmla="*/ 10000 w 10000"/>
              <a:gd name="connsiteY1" fmla="*/ 0 h 10151"/>
              <a:gd name="connsiteX2" fmla="*/ 5486 w 10000"/>
              <a:gd name="connsiteY2" fmla="*/ 10151 h 10151"/>
              <a:gd name="connsiteX3" fmla="*/ 4114 w 10000"/>
              <a:gd name="connsiteY3" fmla="*/ 10151 h 10151"/>
              <a:gd name="connsiteX4" fmla="*/ 0 w 10000"/>
              <a:gd name="connsiteY4" fmla="*/ 0 h 1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51">
                <a:moveTo>
                  <a:pt x="0" y="0"/>
                </a:moveTo>
                <a:lnTo>
                  <a:pt x="10000" y="0"/>
                </a:lnTo>
                <a:lnTo>
                  <a:pt x="5486" y="10151"/>
                </a:lnTo>
                <a:lnTo>
                  <a:pt x="4114" y="10151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49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磁気ディスク 10"/>
          <p:cNvSpPr/>
          <p:nvPr/>
        </p:nvSpPr>
        <p:spPr>
          <a:xfrm>
            <a:off x="5680880" y="2603882"/>
            <a:ext cx="545910" cy="1064526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26790" y="3256583"/>
            <a:ext cx="16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object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10520" y="202081"/>
            <a:ext cx="901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(without doing experiment, let’s answer!)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912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4096" y="6616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5400" dirty="0">
                <a:latin typeface="+mn-lt"/>
              </a:rPr>
              <a:t>Result</a:t>
            </a:r>
            <a:endParaRPr kumimoji="1" lang="ja-JP" altLang="en-US" sz="5400" dirty="0">
              <a:latin typeface="+mn-lt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328" y="1135627"/>
            <a:ext cx="7270955" cy="52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65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u="sng" dirty="0">
                <a:latin typeface="+mn-lt"/>
              </a:rPr>
              <a:t>Pipe cleaner art</a:t>
            </a:r>
            <a:endParaRPr kumimoji="1" lang="ja-JP" altLang="en-US" b="1" i="1" u="sng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Lets make some  arts with pipe cleaners or wire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90550" y="2352947"/>
            <a:ext cx="10763250" cy="4443642"/>
            <a:chOff x="590550" y="2352947"/>
            <a:chExt cx="10763250" cy="444364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4170930" y="2352947"/>
              <a:ext cx="7182870" cy="4443639"/>
              <a:chOff x="4170930" y="2352947"/>
              <a:chExt cx="7182870" cy="4443639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615475" y="2908402"/>
                <a:ext cx="4443639" cy="3332729"/>
              </a:xfrm>
              <a:prstGeom prst="rect">
                <a:avLst/>
              </a:prstGeom>
            </p:spPr>
          </p:pic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465616" y="2908402"/>
                <a:ext cx="4443639" cy="3332729"/>
              </a:xfrm>
              <a:prstGeom prst="rect">
                <a:avLst/>
              </a:prstGeom>
            </p:spPr>
          </p:pic>
        </p:grpSp>
        <p:pic>
          <p:nvPicPr>
            <p:cNvPr id="1026" name="Picture 2" descr="C:\Users\物理ゼミ\Downloads\image1.jpe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40333" y="2983832"/>
              <a:ext cx="4443640" cy="318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物理ゼミ\Downloads\image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079" y="88265"/>
            <a:ext cx="8944429" cy="67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SE 影絵">
            <a:hlinkClick r:id="" action="ppaction://media"/>
            <a:extLst>
              <a:ext uri="{FF2B5EF4-FFF2-40B4-BE49-F238E27FC236}">
                <a16:creationId xmlns:a16="http://schemas.microsoft.com/office/drawing/2014/main" id="{17D97B8A-0E9E-4FD6-A9F2-906A4DAFA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728" y="0"/>
            <a:ext cx="1219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 rot="364191">
            <a:off x="774097" y="1571673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13800" dirty="0">
                <a:solidFill>
                  <a:srgbClr val="FF0000"/>
                </a:solidFill>
              </a:rPr>
              <a:t>Thank you for  listening.</a:t>
            </a:r>
            <a:endParaRPr kumimoji="1" lang="ja-JP" altLang="en-US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C9568F-67F5-4156-99E3-D561D235BE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031" y="-332387"/>
            <a:ext cx="3217060" cy="8539700"/>
          </a:xfrm>
        </p:spPr>
        <p:txBody>
          <a:bodyPr>
            <a:noAutofit/>
          </a:bodyPr>
          <a:lstStyle/>
          <a:p>
            <a:r>
              <a:rPr lang="en-US" altLang="ja-JP" sz="7200" dirty="0">
                <a:solidFill>
                  <a:srgbClr val="FF0000"/>
                </a:solidFill>
              </a:rPr>
              <a:t>S</a:t>
            </a:r>
            <a:br>
              <a:rPr lang="en-US" altLang="ja-JP" sz="7200" dirty="0">
                <a:solidFill>
                  <a:srgbClr val="FF0000"/>
                </a:solidFill>
              </a:rPr>
            </a:br>
            <a:r>
              <a:rPr lang="en-US" altLang="ja-JP" sz="7200" dirty="0">
                <a:solidFill>
                  <a:srgbClr val="0070C0"/>
                </a:solidFill>
              </a:rPr>
              <a:t>T</a:t>
            </a:r>
            <a:br>
              <a:rPr lang="en-US" altLang="ja-JP" sz="7200" dirty="0">
                <a:solidFill>
                  <a:srgbClr val="FF0000"/>
                </a:solidFill>
              </a:rPr>
            </a:br>
            <a:r>
              <a:rPr lang="en-US" altLang="ja-JP" sz="7200" dirty="0">
                <a:solidFill>
                  <a:srgbClr val="00B050"/>
                </a:solidFill>
              </a:rPr>
              <a:t>E</a:t>
            </a:r>
            <a:br>
              <a:rPr lang="en-US" altLang="ja-JP" sz="7200" dirty="0">
                <a:solidFill>
                  <a:srgbClr val="FF0000"/>
                </a:solidFill>
              </a:rPr>
            </a:br>
            <a:r>
              <a:rPr lang="en-US" altLang="ja-JP" sz="7200" dirty="0">
                <a:solidFill>
                  <a:srgbClr val="FF33CC"/>
                </a:solidFill>
              </a:rPr>
              <a:t>A</a:t>
            </a:r>
            <a:br>
              <a:rPr lang="en-US" altLang="ja-JP" sz="7200" dirty="0">
                <a:solidFill>
                  <a:srgbClr val="FF0000"/>
                </a:solidFill>
              </a:rPr>
            </a:br>
            <a:r>
              <a:rPr lang="en-US" altLang="ja-JP" sz="7200" dirty="0">
                <a:solidFill>
                  <a:srgbClr val="00FFFF"/>
                </a:solidFill>
              </a:rPr>
              <a:t>M</a:t>
            </a:r>
            <a:br>
              <a:rPr lang="en-US" altLang="ja-JP" sz="7200" dirty="0">
                <a:solidFill>
                  <a:srgbClr val="FF0000"/>
                </a:solidFill>
              </a:rPr>
            </a:br>
            <a:endParaRPr kumimoji="1" lang="ja-JP" altLang="en-US" sz="8000" dirty="0">
              <a:solidFill>
                <a:srgbClr val="00FF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6D54D0-E424-4B34-B34B-A58705F98387}"/>
              </a:ext>
            </a:extLst>
          </p:cNvPr>
          <p:cNvSpPr txBox="1"/>
          <p:nvPr/>
        </p:nvSpPr>
        <p:spPr>
          <a:xfrm>
            <a:off x="1360171" y="2111386"/>
            <a:ext cx="2580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・・・</a:t>
            </a:r>
            <a:r>
              <a:rPr kumimoji="1" lang="en-US" altLang="ja-JP" sz="3200" dirty="0"/>
              <a:t>LCD Screen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9895ED-C81C-40DC-B923-D4B61648328A}"/>
              </a:ext>
            </a:extLst>
          </p:cNvPr>
          <p:cNvSpPr txBox="1"/>
          <p:nvPr/>
        </p:nvSpPr>
        <p:spPr>
          <a:xfrm>
            <a:off x="1360171" y="1034933"/>
            <a:ext cx="1243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・・・</a:t>
            </a:r>
            <a:r>
              <a:rPr kumimoji="1" lang="en-US" altLang="ja-JP" sz="3200" dirty="0"/>
              <a:t> Straightness of light,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the combination</a:t>
            </a:r>
            <a:r>
              <a:rPr kumimoji="1" lang="en-US" altLang="ja-JP" sz="3200" dirty="0"/>
              <a:t> of lights, How to make shadows</a:t>
            </a:r>
            <a:endParaRPr kumimoji="1" lang="ja-JP" altLang="en-US" sz="3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5C9649-A3E2-4044-8521-7A7BE81F9BF7}"/>
              </a:ext>
            </a:extLst>
          </p:cNvPr>
          <p:cNvSpPr txBox="1"/>
          <p:nvPr/>
        </p:nvSpPr>
        <p:spPr>
          <a:xfrm>
            <a:off x="1360171" y="3108302"/>
            <a:ext cx="5420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・・・</a:t>
            </a:r>
            <a:r>
              <a:rPr kumimoji="1" lang="en-US" altLang="ja-JP" sz="3600" dirty="0"/>
              <a:t>a</a:t>
            </a:r>
            <a:r>
              <a:rPr kumimoji="1" lang="en-US" altLang="ja-JP" sz="2800" dirty="0"/>
              <a:t> </a:t>
            </a:r>
            <a:r>
              <a:rPr lang="en-US" altLang="ja-JP" sz="3600" dirty="0"/>
              <a:t>w</a:t>
            </a:r>
            <a:r>
              <a:rPr kumimoji="1" lang="en-US" altLang="ja-JP" sz="3600" dirty="0"/>
              <a:t>ork using pipe cleaner</a:t>
            </a:r>
            <a:endParaRPr kumimoji="1" lang="ja-JP" altLang="en-US" sz="2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14D521-0AD5-4804-9ACB-7B706CB69B2E}"/>
              </a:ext>
            </a:extLst>
          </p:cNvPr>
          <p:cNvSpPr txBox="1"/>
          <p:nvPr/>
        </p:nvSpPr>
        <p:spPr>
          <a:xfrm>
            <a:off x="1377098" y="5128571"/>
            <a:ext cx="5629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・・・</a:t>
            </a:r>
            <a:r>
              <a:rPr kumimoji="1" lang="en-US" altLang="ja-JP" sz="3600" dirty="0"/>
              <a:t>Shadow length calculation</a:t>
            </a:r>
            <a:endParaRPr kumimoji="1" lang="ja-JP" altLang="en-US" sz="3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D8F571-57DC-45FB-B7DA-E748209D7DC1}"/>
              </a:ext>
            </a:extLst>
          </p:cNvPr>
          <p:cNvSpPr txBox="1"/>
          <p:nvPr/>
        </p:nvSpPr>
        <p:spPr>
          <a:xfrm>
            <a:off x="1372857" y="4166774"/>
            <a:ext cx="3735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・・・</a:t>
            </a:r>
            <a:r>
              <a:rPr kumimoji="1" lang="en-US" altLang="ja-JP" sz="3600" dirty="0"/>
              <a:t>Pipe cleaner art</a:t>
            </a:r>
            <a:r>
              <a:rPr lang="en-US" altLang="ja-JP" sz="2400" dirty="0"/>
              <a:t> </a:t>
            </a:r>
            <a:endParaRPr kumimoji="1"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877" y="3108302"/>
            <a:ext cx="2450212" cy="301595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537" y="1831069"/>
            <a:ext cx="645957" cy="11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9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48E50F-77E5-4C65-93E1-8E0C4DD7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ja-JP" sz="4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1.A Screen, mask and </a:t>
            </a:r>
            <a:r>
              <a:rPr lang="en-US" altLang="ja-JP" sz="4800" b="1" dirty="0">
                <a:solidFill>
                  <a:srgbClr val="0000E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blue light </a:t>
            </a:r>
            <a:r>
              <a:rPr lang="en-US" altLang="ja-JP" sz="4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are arranged as shown.</a:t>
            </a:r>
            <a:endParaRPr kumimoji="1" lang="ja-JP" altLang="en-US" sz="48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ED2A5F2-46C5-45E3-A7F1-252B7241E5AD}"/>
              </a:ext>
            </a:extLst>
          </p:cNvPr>
          <p:cNvSpPr/>
          <p:nvPr/>
        </p:nvSpPr>
        <p:spPr>
          <a:xfrm>
            <a:off x="5036968" y="1619144"/>
            <a:ext cx="3780149" cy="2366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38B7FFA-978E-49F2-9441-51EAD2D1D436}"/>
              </a:ext>
            </a:extLst>
          </p:cNvPr>
          <p:cNvSpPr/>
          <p:nvPr/>
        </p:nvSpPr>
        <p:spPr>
          <a:xfrm>
            <a:off x="4190125" y="2147044"/>
            <a:ext cx="3780149" cy="23661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ED5FC21C-7CDF-46DC-AD81-558D18AA1883}"/>
              </a:ext>
            </a:extLst>
          </p:cNvPr>
          <p:cNvSpPr/>
          <p:nvPr/>
        </p:nvSpPr>
        <p:spPr>
          <a:xfrm>
            <a:off x="5995358" y="3240552"/>
            <a:ext cx="169682" cy="179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7F2B3C-1481-4061-AE96-DF5AAA584AA5}"/>
              </a:ext>
            </a:extLst>
          </p:cNvPr>
          <p:cNvSpPr txBox="1"/>
          <p:nvPr/>
        </p:nvSpPr>
        <p:spPr>
          <a:xfrm>
            <a:off x="8751129" y="4061265"/>
            <a:ext cx="201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Screen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10E169-DB99-4143-AC28-18F950468B97}"/>
              </a:ext>
            </a:extLst>
          </p:cNvPr>
          <p:cNvSpPr txBox="1"/>
          <p:nvPr/>
        </p:nvSpPr>
        <p:spPr>
          <a:xfrm>
            <a:off x="7289974" y="4773831"/>
            <a:ext cx="118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Mask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DEB57A7-F009-42E6-A9A6-C4D11FFAD732}"/>
              </a:ext>
            </a:extLst>
          </p:cNvPr>
          <p:cNvSpPr/>
          <p:nvPr/>
        </p:nvSpPr>
        <p:spPr>
          <a:xfrm rot="2912614">
            <a:off x="4049366" y="4638949"/>
            <a:ext cx="590686" cy="13255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5F736B-11E1-4F49-8E04-73AA02C2B338}"/>
              </a:ext>
            </a:extLst>
          </p:cNvPr>
          <p:cNvSpPr txBox="1"/>
          <p:nvPr/>
        </p:nvSpPr>
        <p:spPr>
          <a:xfrm flipH="1">
            <a:off x="2101195" y="4840065"/>
            <a:ext cx="180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Blue</a:t>
            </a:r>
            <a:r>
              <a:rPr lang="ja-JP" altLang="en-US" sz="2400" b="1" dirty="0">
                <a:solidFill>
                  <a:prstClr val="black"/>
                </a:solidFill>
              </a:rPr>
              <a:t> </a:t>
            </a:r>
            <a:r>
              <a:rPr lang="en-US" altLang="ja-JP" sz="2400" b="1" dirty="0">
                <a:solidFill>
                  <a:prstClr val="black"/>
                </a:solidFill>
              </a:rPr>
              <a:t>light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5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9" grpId="0"/>
      <p:bldP spid="11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48E50F-77E5-4C65-93E1-8E0C4DD7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ja-JP" sz="4800" b="1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1.Predict</a:t>
            </a:r>
            <a:r>
              <a:rPr lang="en-US" altLang="ja-JP" sz="4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what you will see on the screen when you turn on </a:t>
            </a:r>
            <a:r>
              <a:rPr lang="en-US" altLang="ja-JP" sz="4800" b="1" dirty="0">
                <a:solidFill>
                  <a:srgbClr val="0000E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blue light</a:t>
            </a:r>
            <a:r>
              <a:rPr lang="en-US" altLang="ja-JP" sz="4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</a:t>
            </a:r>
            <a:endParaRPr kumimoji="1" lang="ja-JP" altLang="en-US" sz="48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D5A302D-E96A-4019-A6EE-BF19CC0A2FEC}"/>
              </a:ext>
            </a:extLst>
          </p:cNvPr>
          <p:cNvGrpSpPr/>
          <p:nvPr/>
        </p:nvGrpSpPr>
        <p:grpSpPr>
          <a:xfrm>
            <a:off x="2101195" y="1619144"/>
            <a:ext cx="8667269" cy="3977930"/>
            <a:chOff x="2101195" y="1619144"/>
            <a:chExt cx="8667269" cy="3977930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FED2A5F2-46C5-45E3-A7F1-252B7241E5AD}"/>
                </a:ext>
              </a:extLst>
            </p:cNvPr>
            <p:cNvSpPr/>
            <p:nvPr/>
          </p:nvSpPr>
          <p:spPr>
            <a:xfrm>
              <a:off x="5036968" y="1619144"/>
              <a:ext cx="3780149" cy="2366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38B7FFA-978E-49F2-9441-51EAD2D1D436}"/>
                </a:ext>
              </a:extLst>
            </p:cNvPr>
            <p:cNvSpPr/>
            <p:nvPr/>
          </p:nvSpPr>
          <p:spPr>
            <a:xfrm>
              <a:off x="4190125" y="2147044"/>
              <a:ext cx="3780149" cy="23661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ED5FC21C-7CDF-46DC-AD81-558D18AA1883}"/>
                </a:ext>
              </a:extLst>
            </p:cNvPr>
            <p:cNvSpPr/>
            <p:nvPr/>
          </p:nvSpPr>
          <p:spPr>
            <a:xfrm>
              <a:off x="5995358" y="3240552"/>
              <a:ext cx="169682" cy="1791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17F2B3C-1481-4061-AE96-DF5AAA584AA5}"/>
                </a:ext>
              </a:extLst>
            </p:cNvPr>
            <p:cNvSpPr txBox="1"/>
            <p:nvPr/>
          </p:nvSpPr>
          <p:spPr>
            <a:xfrm>
              <a:off x="8751129" y="4061265"/>
              <a:ext cx="2017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/>
                <a:t>S</a:t>
              </a:r>
              <a:r>
                <a:rPr kumimoji="1" lang="en-US" altLang="ja-JP" sz="2400" b="1" dirty="0"/>
                <a:t>creen</a:t>
              </a:r>
              <a:endParaRPr kumimoji="1" lang="ja-JP" altLang="en-US" sz="2400" b="1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610E169-DB99-4143-AC28-18F950468B97}"/>
                </a:ext>
              </a:extLst>
            </p:cNvPr>
            <p:cNvSpPr txBox="1"/>
            <p:nvPr/>
          </p:nvSpPr>
          <p:spPr>
            <a:xfrm>
              <a:off x="7289974" y="4773831"/>
              <a:ext cx="11877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/>
                <a:t>Mask</a:t>
              </a:r>
              <a:endParaRPr kumimoji="1" lang="ja-JP" altLang="en-US" sz="2400" b="1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DEB57A7-F009-42E6-A9A6-C4D11FFAD732}"/>
                </a:ext>
              </a:extLst>
            </p:cNvPr>
            <p:cNvSpPr/>
            <p:nvPr/>
          </p:nvSpPr>
          <p:spPr>
            <a:xfrm rot="2912614">
              <a:off x="4049366" y="4638949"/>
              <a:ext cx="590686" cy="132556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55F736B-11E1-4F49-8E04-73AA02C2B338}"/>
                </a:ext>
              </a:extLst>
            </p:cNvPr>
            <p:cNvSpPr txBox="1"/>
            <p:nvPr/>
          </p:nvSpPr>
          <p:spPr>
            <a:xfrm flipH="1">
              <a:off x="2101195" y="4840065"/>
              <a:ext cx="180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/>
                <a:t>Blue</a:t>
              </a:r>
              <a:r>
                <a:rPr lang="ja-JP" altLang="en-US" sz="2400" b="1" dirty="0"/>
                <a:t> </a:t>
              </a:r>
              <a:r>
                <a:rPr lang="en-US" altLang="ja-JP" sz="2400" b="1" dirty="0"/>
                <a:t>light</a:t>
              </a:r>
              <a:endParaRPr kumimoji="1" lang="ja-JP" altLang="en-US" sz="2400" b="1" dirty="0"/>
            </a:p>
          </p:txBody>
        </p:sp>
      </p:grpSp>
      <p:sp>
        <p:nvSpPr>
          <p:cNvPr id="12" name="フローチャート: 手作業 9">
            <a:extLst>
              <a:ext uri="{FF2B5EF4-FFF2-40B4-BE49-F238E27FC236}">
                <a16:creationId xmlns:a16="http://schemas.microsoft.com/office/drawing/2014/main" id="{9D8AA039-21A5-4E63-980C-43F75DB9604B}"/>
              </a:ext>
            </a:extLst>
          </p:cNvPr>
          <p:cNvSpPr>
            <a:spLocks/>
          </p:cNvSpPr>
          <p:nvPr/>
        </p:nvSpPr>
        <p:spPr>
          <a:xfrm rot="2962938">
            <a:off x="4879284" y="2602526"/>
            <a:ext cx="2065609" cy="276548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3844"/>
              <a:gd name="connsiteY0" fmla="*/ 0 h 10046"/>
              <a:gd name="connsiteX1" fmla="*/ 13844 w 13844"/>
              <a:gd name="connsiteY1" fmla="*/ 46 h 10046"/>
              <a:gd name="connsiteX2" fmla="*/ 11844 w 13844"/>
              <a:gd name="connsiteY2" fmla="*/ 10046 h 10046"/>
              <a:gd name="connsiteX3" fmla="*/ 5844 w 13844"/>
              <a:gd name="connsiteY3" fmla="*/ 10046 h 10046"/>
              <a:gd name="connsiteX4" fmla="*/ 0 w 13844"/>
              <a:gd name="connsiteY4" fmla="*/ 0 h 10046"/>
              <a:gd name="connsiteX0" fmla="*/ 0 w 17368"/>
              <a:gd name="connsiteY0" fmla="*/ 0 h 10046"/>
              <a:gd name="connsiteX1" fmla="*/ 17368 w 17368"/>
              <a:gd name="connsiteY1" fmla="*/ 0 h 10046"/>
              <a:gd name="connsiteX2" fmla="*/ 11844 w 17368"/>
              <a:gd name="connsiteY2" fmla="*/ 10046 h 10046"/>
              <a:gd name="connsiteX3" fmla="*/ 5844 w 17368"/>
              <a:gd name="connsiteY3" fmla="*/ 10046 h 10046"/>
              <a:gd name="connsiteX4" fmla="*/ 0 w 17368"/>
              <a:gd name="connsiteY4" fmla="*/ 0 h 10046"/>
              <a:gd name="connsiteX0" fmla="*/ 0 w 17368"/>
              <a:gd name="connsiteY0" fmla="*/ 0 h 10046"/>
              <a:gd name="connsiteX1" fmla="*/ 17368 w 17368"/>
              <a:gd name="connsiteY1" fmla="*/ 0 h 10046"/>
              <a:gd name="connsiteX2" fmla="*/ 10776 w 17368"/>
              <a:gd name="connsiteY2" fmla="*/ 10046 h 10046"/>
              <a:gd name="connsiteX3" fmla="*/ 5844 w 17368"/>
              <a:gd name="connsiteY3" fmla="*/ 10046 h 10046"/>
              <a:gd name="connsiteX4" fmla="*/ 0 w 17368"/>
              <a:gd name="connsiteY4" fmla="*/ 0 h 10046"/>
              <a:gd name="connsiteX0" fmla="*/ 0 w 17368"/>
              <a:gd name="connsiteY0" fmla="*/ 0 h 10046"/>
              <a:gd name="connsiteX1" fmla="*/ 17368 w 17368"/>
              <a:gd name="connsiteY1" fmla="*/ 0 h 10046"/>
              <a:gd name="connsiteX2" fmla="*/ 10584 w 17368"/>
              <a:gd name="connsiteY2" fmla="*/ 10046 h 10046"/>
              <a:gd name="connsiteX3" fmla="*/ 5844 w 17368"/>
              <a:gd name="connsiteY3" fmla="*/ 10046 h 10046"/>
              <a:gd name="connsiteX4" fmla="*/ 0 w 17368"/>
              <a:gd name="connsiteY4" fmla="*/ 0 h 1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8" h="10046">
                <a:moveTo>
                  <a:pt x="0" y="0"/>
                </a:moveTo>
                <a:lnTo>
                  <a:pt x="17368" y="0"/>
                </a:lnTo>
                <a:lnTo>
                  <a:pt x="10584" y="10046"/>
                </a:lnTo>
                <a:lnTo>
                  <a:pt x="5844" y="10046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8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物理ゼミ\Downloads\29ED647B-8366-497E-A948-31E0F9D34E63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5791" y="177801"/>
            <a:ext cx="8525933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6BCFAFA-807C-4186-864A-EE6BD8AF161A}"/>
              </a:ext>
            </a:extLst>
          </p:cNvPr>
          <p:cNvSpPr/>
          <p:nvPr/>
        </p:nvSpPr>
        <p:spPr>
          <a:xfrm rot="19106175">
            <a:off x="3443845" y="5751331"/>
            <a:ext cx="1349397" cy="56165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AE4C0CB9-2213-4490-8CB7-281435B9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383"/>
            <a:ext cx="10515600" cy="1392305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 Place </a:t>
            </a:r>
            <a:r>
              <a:rPr lang="en-US" altLang="ja-JP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red light 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under the </a:t>
            </a:r>
            <a:r>
              <a:rPr lang="en-US" altLang="ja-JP" b="1" dirty="0">
                <a:solidFill>
                  <a:srgbClr val="0000E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blue light</a:t>
            </a:r>
            <a:r>
              <a:rPr lang="en-US" altLang="ja-JP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03D28A-D4B2-404B-9CC0-30FFF867EE02}"/>
              </a:ext>
            </a:extLst>
          </p:cNvPr>
          <p:cNvSpPr txBox="1"/>
          <p:nvPr/>
        </p:nvSpPr>
        <p:spPr>
          <a:xfrm>
            <a:off x="1925053" y="5755907"/>
            <a:ext cx="1630948" cy="47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Red light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379" y="1825625"/>
            <a:ext cx="873924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DEB57A7-F009-42E6-A9A6-C4D11FFAD732}"/>
              </a:ext>
            </a:extLst>
          </p:cNvPr>
          <p:cNvSpPr/>
          <p:nvPr/>
        </p:nvSpPr>
        <p:spPr>
          <a:xfrm rot="2912614">
            <a:off x="3773595" y="4852514"/>
            <a:ext cx="590686" cy="1325563"/>
          </a:xfrm>
          <a:prstGeom prst="rect">
            <a:avLst/>
          </a:prstGeom>
          <a:solidFill>
            <a:schemeClr val="tx1"/>
          </a:solidFill>
          <a:ln>
            <a:solidFill>
              <a:srgbClr val="00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88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8" grpId="0"/>
    </p:bldLst>
  </p:timing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1204</Words>
  <Application>Microsoft Office PowerPoint</Application>
  <PresentationFormat>ワイド画面</PresentationFormat>
  <Paragraphs>187</Paragraphs>
  <Slides>55</Slides>
  <Notes>13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55</vt:i4>
      </vt:variant>
    </vt:vector>
  </HeadingPairs>
  <TitlesOfParts>
    <vt:vector size="65" baseType="lpstr">
      <vt:lpstr>Arial Unicode MS</vt:lpstr>
      <vt:lpstr>ＭＳ 明朝</vt:lpstr>
      <vt:lpstr>Arial</vt:lpstr>
      <vt:lpstr>Calibri</vt:lpstr>
      <vt:lpstr>Calibri Light</vt:lpstr>
      <vt:lpstr>Century</vt:lpstr>
      <vt:lpstr>Verdana</vt:lpstr>
      <vt:lpstr>1_Office テーマ</vt:lpstr>
      <vt:lpstr>Office テーマ</vt:lpstr>
      <vt:lpstr>3_Office テーマ</vt:lpstr>
      <vt:lpstr>Colored shadow</vt:lpstr>
      <vt:lpstr>At the beginning・・・  currently, the increasing trend of science education is STEAM education. </vt:lpstr>
      <vt:lpstr> Also, It is effective for teachers and students who are not interested in sience, and you can develop human resources which can be active in the future.</vt:lpstr>
      <vt:lpstr>Topic １</vt:lpstr>
      <vt:lpstr>Materials   </vt:lpstr>
      <vt:lpstr>1.A Screen, mask and blue light are arranged as shown.</vt:lpstr>
      <vt:lpstr>1.Predict what you will see on the screen when you turn on the blue light.</vt:lpstr>
      <vt:lpstr>PowerPoint プレゼンテーション</vt:lpstr>
      <vt:lpstr>2. Place red light under the blue light. </vt:lpstr>
      <vt:lpstr>2.Predict what you will see on the screen when you turn on the blue light and the red light.</vt:lpstr>
      <vt:lpstr>PowerPoint プレゼンテーション</vt:lpstr>
      <vt:lpstr>PowerPoint プレゼンテーション</vt:lpstr>
      <vt:lpstr>3.Place green light under the red light.</vt:lpstr>
      <vt:lpstr>Predict what you will see on the screen when you turn on the blue light, the red light and the green light.</vt:lpstr>
      <vt:lpstr>PowerPoint プレゼンテーション</vt:lpstr>
      <vt:lpstr>PowerPoint プレゼンテーション</vt:lpstr>
      <vt:lpstr>PowerPoint プレゼンテーション</vt:lpstr>
      <vt:lpstr>Topic 2</vt:lpstr>
      <vt:lpstr>Introduction </vt:lpstr>
      <vt:lpstr>Three primary colors of lights </vt:lpstr>
      <vt:lpstr>consideration</vt:lpstr>
      <vt:lpstr>Topic 3</vt:lpstr>
      <vt:lpstr>Experiment 1</vt:lpstr>
      <vt:lpstr>Experiment1</vt:lpstr>
      <vt:lpstr>(1)Let’s predict what you will see on the screen     when light is on.</vt:lpstr>
      <vt:lpstr>(2)Let’s check other predictions in your group.</vt:lpstr>
      <vt:lpstr>PowerPoint プレゼンテーション</vt:lpstr>
      <vt:lpstr>Purpose of experiment1</vt:lpstr>
      <vt:lpstr>Experiment 2</vt:lpstr>
      <vt:lpstr>Experiment 2</vt:lpstr>
      <vt:lpstr>(1)Let’s predict what you will see on the screen     when light is on.</vt:lpstr>
      <vt:lpstr>(2)Let’s check other predictions in your group.</vt:lpstr>
      <vt:lpstr>Predictions (children)</vt:lpstr>
      <vt:lpstr>PowerPoint プレゼンテーション</vt:lpstr>
      <vt:lpstr>PowerPoint プレゼンテーション</vt:lpstr>
      <vt:lpstr>(4)Let's think about reason of result      and share that. </vt:lpstr>
      <vt:lpstr> Only blue light is on.</vt:lpstr>
      <vt:lpstr>Purpose of experiment2</vt:lpstr>
      <vt:lpstr>Turn the light off !!</vt:lpstr>
      <vt:lpstr>Experiment 3</vt:lpstr>
      <vt:lpstr>Experiment 3</vt:lpstr>
      <vt:lpstr>(1)Let’s predict what you will see on the screen     when light is on.</vt:lpstr>
      <vt:lpstr>(2)Let’s check other predictions in your group.</vt:lpstr>
      <vt:lpstr>(3)Put a green light on No.3 and let’s do experiment! </vt:lpstr>
      <vt:lpstr>(4)Let's think about reason of result      and share that. </vt:lpstr>
      <vt:lpstr> Only blue light is on.</vt:lpstr>
      <vt:lpstr>PowerPoint プレゼンテーション</vt:lpstr>
      <vt:lpstr>Turn the light off !!</vt:lpstr>
      <vt:lpstr>Test!!</vt:lpstr>
      <vt:lpstr>Test!</vt:lpstr>
      <vt:lpstr>Result</vt:lpstr>
      <vt:lpstr>Pipe cleaner art</vt:lpstr>
      <vt:lpstr>PowerPoint プレゼンテーション</vt:lpstr>
      <vt:lpstr> </vt:lpstr>
      <vt:lpstr>S T E A 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will present STEAM education on how to make shadows.</dc:title>
  <dc:creator>mana.pooh30@gmail.com</dc:creator>
  <cp:lastModifiedBy>種村　雅子</cp:lastModifiedBy>
  <cp:revision>61</cp:revision>
  <dcterms:created xsi:type="dcterms:W3CDTF">2018-11-20T01:32:07Z</dcterms:created>
  <dcterms:modified xsi:type="dcterms:W3CDTF">2025-05-13T08:22:43Z</dcterms:modified>
</cp:coreProperties>
</file>