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9" r:id="rId3"/>
    <p:sldId id="260" r:id="rId4"/>
    <p:sldId id="261" r:id="rId5"/>
    <p:sldId id="263" r:id="rId6"/>
    <p:sldId id="262" r:id="rId7"/>
    <p:sldId id="266" r:id="rId8"/>
    <p:sldId id="267" r:id="rId9"/>
    <p:sldId id="315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83584-2D2E-48E1-8225-EA5C710B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A3F5FA-1F3E-4CE8-8342-35987A61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7D2B3-3EC5-4DEF-8B77-E861213D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EF57-1653-4FD3-8366-964D60A0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E8205-9135-4510-A3ED-DD44086A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295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2C52A-A583-4057-BE79-C41B453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346A58-4D56-4BAF-B22C-F436F599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28CCF9-A89A-4896-891D-7018E06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E9C18-C240-4584-B8F7-424411F1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1EA709-B59B-48FF-9E37-C8CF16D9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95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E000DC-BCBF-4106-AD15-A27B8D24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58604D-A7AA-4EE1-8030-17740848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5F1392-BDB1-4684-A606-3D465A87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42CC83-12C9-43B9-937D-B02D53AD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D18EC9-4B52-43BE-808F-AC1999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9630A-CC0E-430F-8F52-D10C04E5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DF824-878F-4CBC-B048-F9C9D03A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73176E-FAEA-4788-9435-903E6DA4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AF654F-C51D-40F6-8666-7F050CBA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F334B-2E11-4E52-B6EC-C647CC1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46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371C-7440-4372-8E1B-8B8E1F8A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5BCAB4-F504-41EE-92CB-E2D414BA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03A6E-45AA-4196-9A26-6A442E4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0708E-202A-483A-B574-FBEFDF4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82599-FC22-42B0-80E9-4C79E0C9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020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CF00A-19EA-47C7-8F1F-BD8E5E48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28F93E-5704-42C1-9130-9321908C9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EB7844-AD1D-4C9A-806B-92C9FBB1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217A4B-EF00-49C6-BDFF-B8E365C7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CB278B-1BEA-4EF0-BEAC-0DB46093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CA56F1-0F06-44B3-805A-E07CF2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07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ADFAB1-CA94-4D46-ADAC-F0C888F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0F55E-5EB5-40FE-B3DF-7CE03A07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3ECF5C-6674-4F77-876B-A3273A43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407809-EB64-4BC1-8311-084F314F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B57D8-EB0F-435E-8A6A-112E3676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8806C9-8F1B-47E2-8194-9D0322C7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E061C7-A362-4BD8-9FCA-1AF404C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7B5F8C-3B15-4049-9C52-FD62EB66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66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E2832-C335-4622-B6FC-74C4F8E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58EFF9-4B65-4607-B98B-C44B1882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CC23EB-B92A-49DC-BD3C-2944D5F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77557-021E-4156-8F92-B97E7146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9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033FD-9A6A-4724-B740-9B9DDC21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A00F4-CCAD-464D-8D43-7F649A19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C7501-F631-4472-A088-456FCD3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87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A4D60-2C28-4EE5-B32F-D987EAE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47981-0B8C-4338-8200-4297E17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9192A9-A447-4962-9292-B061C62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AB6F2C-24A4-4E3F-8347-646D9DFC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451CC4-302C-47B7-954B-20D6056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2BAE5-4BEB-4D44-8D62-772CE4F8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95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12430-E905-4F59-BF11-7EB26279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DD1093-676C-4990-A64F-B71D92A1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6E0392-8EDD-4925-A1A9-47CBE7F0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A45969-C58B-4AF8-8276-2297677E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0693B4-65C3-4CFB-A7BC-5614A5D2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F46A96-026E-4404-8644-BD345DF3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47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9B66DD-0F97-4B90-AFC5-3AB6A3C6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A9164-1DCE-478B-B79E-09A45E00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5E0923-A11F-42BB-A265-F55DFD6D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9E8FC-52AD-4A53-9F69-F9D13232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91431-7FDA-4A1D-A798-4E47D70E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25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8.m4a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DC9C08-50E5-4387-BC4F-DBF8425D2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33478" r="14075" b="40435"/>
          <a:stretch/>
        </p:blipFill>
        <p:spPr>
          <a:xfrm>
            <a:off x="553446" y="2276059"/>
            <a:ext cx="10869759" cy="2186608"/>
          </a:xfrm>
          <a:prstGeom prst="rect">
            <a:avLst/>
          </a:prstGeom>
        </p:spPr>
      </p:pic>
      <p:pic>
        <p:nvPicPr>
          <p:cNvPr id="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DE035169-5290-4807-9A7F-0B4B02B21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306" y="556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8046B4-49EC-40D4-9EEA-26F05A3C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537" y="953864"/>
            <a:ext cx="6076925" cy="554346"/>
          </a:xfrm>
        </p:spPr>
        <p:txBody>
          <a:bodyPr>
            <a:noAutofit/>
          </a:bodyPr>
          <a:lstStyle/>
          <a:p>
            <a:r>
              <a:rPr lang="ja-JP" altLang="ja-JP" sz="3600" dirty="0"/>
              <a:t>「成人年齢引き下げについて」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E2A09E-C9B4-4B41-89E6-4474E9EBF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196" y="2235200"/>
            <a:ext cx="10102789" cy="38992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</a:t>
            </a:r>
            <a:r>
              <a:rPr lang="ja-JP" altLang="ja-JP" dirty="0"/>
              <a:t>民法改正により、</a:t>
            </a: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</a:t>
            </a:r>
            <a:r>
              <a:rPr lang="en-US" altLang="ja-JP" u="sng" dirty="0"/>
              <a:t>2022</a:t>
            </a:r>
            <a:r>
              <a:rPr lang="ja-JP" altLang="ja-JP" u="sng" dirty="0"/>
              <a:t>年</a:t>
            </a:r>
            <a:r>
              <a:rPr lang="en-US" altLang="ja-JP" u="sng" dirty="0"/>
              <a:t>4</a:t>
            </a:r>
            <a:r>
              <a:rPr lang="ja-JP" altLang="ja-JP" u="sng" dirty="0"/>
              <a:t>月</a:t>
            </a:r>
            <a:r>
              <a:rPr lang="en-US" altLang="ja-JP" u="sng" dirty="0"/>
              <a:t>1</a:t>
            </a:r>
            <a:r>
              <a:rPr lang="ja-JP" altLang="ja-JP" u="sng" dirty="0"/>
              <a:t>日から、成年年齢が</a:t>
            </a:r>
            <a:r>
              <a:rPr lang="en-US" altLang="ja-JP" u="sng" dirty="0"/>
              <a:t>20</a:t>
            </a:r>
            <a:r>
              <a:rPr lang="ja-JP" altLang="ja-JP" u="sng" dirty="0"/>
              <a:t>歳から</a:t>
            </a:r>
            <a:r>
              <a:rPr lang="en-US" altLang="ja-JP" u="sng" dirty="0"/>
              <a:t>18</a:t>
            </a:r>
            <a:r>
              <a:rPr lang="ja-JP" altLang="ja-JP" u="sng" dirty="0"/>
              <a:t>歳に</a:t>
            </a:r>
            <a:r>
              <a:rPr lang="ja-JP" altLang="en-US" dirty="0"/>
              <a:t>　</a:t>
            </a:r>
            <a:r>
              <a:rPr lang="ja-JP" altLang="ja-JP" dirty="0"/>
              <a:t>変わります。</a:t>
            </a: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endParaRPr lang="ja-JP" altLang="ja-JP" sz="14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</a:t>
            </a:r>
            <a:r>
              <a:rPr lang="en-US" altLang="ja-JP" dirty="0"/>
              <a:t>2022</a:t>
            </a:r>
            <a:r>
              <a:rPr lang="ja-JP" altLang="ja-JP" dirty="0"/>
              <a:t>年</a:t>
            </a:r>
            <a:r>
              <a:rPr lang="en-US" altLang="ja-JP" dirty="0"/>
              <a:t>4</a:t>
            </a:r>
            <a:r>
              <a:rPr lang="ja-JP" altLang="ja-JP" dirty="0"/>
              <a:t>月</a:t>
            </a:r>
            <a:r>
              <a:rPr lang="en-US" altLang="ja-JP" dirty="0"/>
              <a:t>1</a:t>
            </a:r>
            <a:r>
              <a:rPr lang="ja-JP" altLang="ja-JP" dirty="0"/>
              <a:t>日に</a:t>
            </a:r>
            <a:r>
              <a:rPr lang="en-US" altLang="ja-JP" dirty="0"/>
              <a:t>18</a:t>
            </a:r>
            <a:r>
              <a:rPr lang="ja-JP" altLang="ja-JP" dirty="0"/>
              <a:t>歳、</a:t>
            </a:r>
            <a:r>
              <a:rPr lang="en-US" altLang="ja-JP" dirty="0"/>
              <a:t>19</a:t>
            </a:r>
            <a:r>
              <a:rPr lang="ja-JP" altLang="ja-JP" dirty="0"/>
              <a:t>歳に達している方は、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</a:t>
            </a:r>
            <a:r>
              <a:rPr lang="ja-JP" altLang="ja-JP" dirty="0"/>
              <a:t>その日から</a:t>
            </a:r>
            <a:r>
              <a:rPr lang="ja-JP" altLang="en-US" dirty="0"/>
              <a:t>　</a:t>
            </a:r>
            <a:r>
              <a:rPr lang="ja-JP" altLang="ja-JP" dirty="0"/>
              <a:t>新成人</a:t>
            </a:r>
            <a:r>
              <a:rPr lang="ja-JP" altLang="en-US" dirty="0"/>
              <a:t>　</a:t>
            </a:r>
            <a:r>
              <a:rPr lang="ja-JP" altLang="ja-JP" dirty="0"/>
              <a:t>となります。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C05287-6A40-4920-B3E4-C20A0572D5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45" y="4243527"/>
            <a:ext cx="2307455" cy="206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9644BB7D-C8BF-4685-B5FE-AB7305628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015" y="5824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F6E71-F3FF-493F-8C50-5C1740CC8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07" y="2287264"/>
            <a:ext cx="9925234" cy="382057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〇</a:t>
            </a:r>
            <a:r>
              <a:rPr lang="ja-JP" altLang="ja-JP" dirty="0"/>
              <a:t>親の同意が無くても（</a:t>
            </a:r>
            <a:r>
              <a:rPr lang="ja-JP" altLang="en-US" dirty="0"/>
              <a:t>①　　　　　　</a:t>
            </a:r>
            <a:r>
              <a:rPr lang="ja-JP" altLang="ja-JP" dirty="0"/>
              <a:t>）ができる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ja-JP" dirty="0"/>
              <a:t>〇男女ともに（</a:t>
            </a:r>
            <a:r>
              <a:rPr lang="ja-JP" altLang="en-US" dirty="0"/>
              <a:t>②</a:t>
            </a:r>
            <a:r>
              <a:rPr lang="ja-JP" altLang="ja-JP" dirty="0"/>
              <a:t>　　</a:t>
            </a:r>
            <a:r>
              <a:rPr lang="ja-JP" altLang="en-US" dirty="0">
                <a:solidFill>
                  <a:srgbClr val="FF0000"/>
                </a:solidFill>
              </a:rPr>
              <a:t>　　</a:t>
            </a:r>
            <a:r>
              <a:rPr lang="ja-JP" altLang="ja-JP" dirty="0"/>
              <a:t>　　）することができる</a:t>
            </a:r>
          </a:p>
          <a:p>
            <a:pPr marL="0" indent="0">
              <a:buNone/>
            </a:pP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〇（</a:t>
            </a:r>
            <a:r>
              <a:rPr lang="ja-JP" altLang="en-US" dirty="0"/>
              <a:t>③　　</a:t>
            </a:r>
            <a:r>
              <a:rPr lang="ja-JP" altLang="ja-JP" dirty="0"/>
              <a:t>　　　</a:t>
            </a:r>
            <a:r>
              <a:rPr lang="ja-JP" altLang="en-US" dirty="0"/>
              <a:t>　　　　　　　</a:t>
            </a:r>
            <a:r>
              <a:rPr lang="ja-JP" altLang="ja-JP" dirty="0"/>
              <a:t>　　　）の取得はこれまでと同じく、</a:t>
            </a: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dirty="0"/>
              <a:t>「１８歳以上」で取得可能</a:t>
            </a:r>
            <a:r>
              <a:rPr lang="ja-JP" altLang="en-US" dirty="0"/>
              <a:t>　　　など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 descr="説明を受けるカップルのイラスト">
            <a:extLst>
              <a:ext uri="{FF2B5EF4-FFF2-40B4-BE49-F238E27FC236}">
                <a16:creationId xmlns:a16="http://schemas.microsoft.com/office/drawing/2014/main" id="{A5E8B098-4E36-4131-A649-E9A1779CE66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883" y="1995329"/>
            <a:ext cx="1297798" cy="129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結婚式のイラスト「教会・チャペル」">
            <a:extLst>
              <a:ext uri="{FF2B5EF4-FFF2-40B4-BE49-F238E27FC236}">
                <a16:creationId xmlns:a16="http://schemas.microsoft.com/office/drawing/2014/main" id="{62F28BDB-BA65-4241-823D-9FC5A7BA7F3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589" y="3086881"/>
            <a:ext cx="1231808" cy="145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運転免許証のイラスト（女性）">
            <a:extLst>
              <a:ext uri="{FF2B5EF4-FFF2-40B4-BE49-F238E27FC236}">
                <a16:creationId xmlns:a16="http://schemas.microsoft.com/office/drawing/2014/main" id="{FFF1FE25-BD79-4379-8A23-E4C63353EF4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37" y="5095784"/>
            <a:ext cx="2157274" cy="1399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A584D9-2CF3-4698-820A-1EC93FDA852F}"/>
              </a:ext>
            </a:extLst>
          </p:cNvPr>
          <p:cNvSpPr txBox="1"/>
          <p:nvPr/>
        </p:nvSpPr>
        <p:spPr>
          <a:xfrm>
            <a:off x="5238210" y="2211863"/>
            <a:ext cx="99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契約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E2B12B-FEAC-459D-B059-DB74BBF7DF24}"/>
              </a:ext>
            </a:extLst>
          </p:cNvPr>
          <p:cNvSpPr txBox="1"/>
          <p:nvPr/>
        </p:nvSpPr>
        <p:spPr>
          <a:xfrm>
            <a:off x="3865782" y="3260858"/>
            <a:ext cx="99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結婚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7E36A6-00C7-4096-A702-6726AE0AEC8E}"/>
              </a:ext>
            </a:extLst>
          </p:cNvPr>
          <p:cNvSpPr txBox="1"/>
          <p:nvPr/>
        </p:nvSpPr>
        <p:spPr>
          <a:xfrm>
            <a:off x="2349108" y="4283757"/>
            <a:ext cx="234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普通運転免許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C37E584-EFC4-4CFA-B1B1-2BB52C4B62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73188" r="13424" b="16087"/>
          <a:stretch/>
        </p:blipFill>
        <p:spPr>
          <a:xfrm>
            <a:off x="578866" y="625314"/>
            <a:ext cx="11306515" cy="900661"/>
          </a:xfrm>
          <a:prstGeom prst="rect">
            <a:avLst/>
          </a:prstGeom>
        </p:spPr>
      </p:pic>
      <p:pic>
        <p:nvPicPr>
          <p:cNvPr id="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F512D417-83F7-46F9-B23A-6373B72A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851" y="5795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9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A1CA71-4D8C-4D00-87CF-F492DF22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695" y="2459179"/>
            <a:ext cx="9560511" cy="3116000"/>
          </a:xfrm>
        </p:spPr>
        <p:txBody>
          <a:bodyPr/>
          <a:lstStyle/>
          <a:p>
            <a:pPr marL="0" indent="0">
              <a:buNone/>
            </a:pPr>
            <a:r>
              <a:rPr lang="ja-JP" altLang="ja-JP" dirty="0"/>
              <a:t>〇（</a:t>
            </a:r>
            <a:r>
              <a:rPr lang="ja-JP" altLang="en-US" dirty="0"/>
              <a:t>④</a:t>
            </a:r>
            <a:r>
              <a:rPr lang="ja-JP" altLang="ja-JP" dirty="0"/>
              <a:t>　　</a:t>
            </a:r>
            <a:r>
              <a:rPr lang="ja-JP" altLang="en-US" dirty="0"/>
              <a:t>　　</a:t>
            </a:r>
            <a:r>
              <a:rPr lang="ja-JP" altLang="ja-JP" dirty="0"/>
              <a:t>　　）や（</a:t>
            </a:r>
            <a:r>
              <a:rPr lang="ja-JP" altLang="en-US" dirty="0"/>
              <a:t>⑤</a:t>
            </a:r>
            <a:r>
              <a:rPr lang="ja-JP" altLang="ja-JP" dirty="0"/>
              <a:t>　</a:t>
            </a:r>
            <a:r>
              <a:rPr lang="ja-JP" altLang="en-US" dirty="0"/>
              <a:t>　　　</a:t>
            </a:r>
            <a:r>
              <a:rPr lang="ja-JP" altLang="ja-JP" dirty="0"/>
              <a:t>　　）をする</a:t>
            </a:r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ja-JP" dirty="0"/>
              <a:t>〇公営（</a:t>
            </a:r>
            <a:r>
              <a:rPr lang="ja-JP" altLang="en-US" dirty="0"/>
              <a:t>⑥</a:t>
            </a:r>
            <a:r>
              <a:rPr lang="ja-JP" altLang="ja-JP" dirty="0"/>
              <a:t>　　</a:t>
            </a:r>
            <a:r>
              <a:rPr lang="ja-JP" altLang="en-US" dirty="0"/>
              <a:t>　　　　　　　</a:t>
            </a:r>
            <a:r>
              <a:rPr lang="ja-JP" altLang="ja-JP" dirty="0"/>
              <a:t>　　　）をする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〇養子を迎える　　　　など　　　　　　　　　　　　　　　　　　　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 descr="ビールのイラスト「瓶ビール」">
            <a:extLst>
              <a:ext uri="{FF2B5EF4-FFF2-40B4-BE49-F238E27FC236}">
                <a16:creationId xmlns:a16="http://schemas.microsoft.com/office/drawing/2014/main" id="{52A1EC71-F556-48B0-B2F8-FDA5275E43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16" y="2758552"/>
            <a:ext cx="1444710" cy="146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喫煙🚬と歯周病 | 高槻ウィズデンタルクリニック｜阪急 「高槻市駅」より徒歩2分">
            <a:extLst>
              <a:ext uri="{FF2B5EF4-FFF2-40B4-BE49-F238E27FC236}">
                <a16:creationId xmlns:a16="http://schemas.microsoft.com/office/drawing/2014/main" id="{24750436-35C3-4418-A9DA-095AF90ED9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131" y="2847334"/>
            <a:ext cx="1549891" cy="146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 descr="馬に乗るジョッキーのイラスト（オレンジ）">
            <a:extLst>
              <a:ext uri="{FF2B5EF4-FFF2-40B4-BE49-F238E27FC236}">
                <a16:creationId xmlns:a16="http://schemas.microsoft.com/office/drawing/2014/main" id="{0AE4ECC6-1D45-4335-804E-19229EDEC8E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03" y="4721582"/>
            <a:ext cx="1959831" cy="17071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09D0CD-03F0-4619-9409-2A243DAC5A73}"/>
              </a:ext>
            </a:extLst>
          </p:cNvPr>
          <p:cNvSpPr txBox="1"/>
          <p:nvPr/>
        </p:nvSpPr>
        <p:spPr>
          <a:xfrm>
            <a:off x="2514600" y="2419423"/>
            <a:ext cx="1152939" cy="53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飲酒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CF35BE-0D95-42B0-AF25-FC8EEA78A3AA}"/>
              </a:ext>
            </a:extLst>
          </p:cNvPr>
          <p:cNvSpPr txBox="1"/>
          <p:nvPr/>
        </p:nvSpPr>
        <p:spPr>
          <a:xfrm>
            <a:off x="4709444" y="2408828"/>
            <a:ext cx="115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喫煙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2F6B33-C6FE-4B1F-A333-9C1A551EFFEC}"/>
              </a:ext>
            </a:extLst>
          </p:cNvPr>
          <p:cNvSpPr txBox="1"/>
          <p:nvPr/>
        </p:nvSpPr>
        <p:spPr>
          <a:xfrm>
            <a:off x="3220281" y="3429000"/>
            <a:ext cx="197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ギャンブル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D5D55B7-E6AE-41AF-B100-1FCB40D260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26232" r="9674" b="63188"/>
          <a:stretch/>
        </p:blipFill>
        <p:spPr>
          <a:xfrm>
            <a:off x="633415" y="736164"/>
            <a:ext cx="11239073" cy="861819"/>
          </a:xfrm>
          <a:prstGeom prst="rect">
            <a:avLst/>
          </a:prstGeom>
        </p:spPr>
      </p:pic>
      <p:pic>
        <p:nvPicPr>
          <p:cNvPr id="11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6E0C05D3-FE29-4728-8A5F-89756F1A3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7852" y="561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2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A9FB54-1EBE-4732-B5E8-5FD7F328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ja-JP" sz="3600" dirty="0"/>
              <a:t>２０２０年　消費者庁に寄せられた相談</a:t>
            </a:r>
            <a:endParaRPr kumimoji="1" lang="ja-JP" altLang="en-US" sz="28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741595-4E65-449D-86DD-929938C158C7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23450" r="49281" b="33486"/>
          <a:stretch/>
        </p:blipFill>
        <p:spPr bwMode="auto">
          <a:xfrm>
            <a:off x="838200" y="2704555"/>
            <a:ext cx="4831540" cy="3437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A71A101-173F-4FF5-ABB8-59DA02C122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33313" y="3075712"/>
          <a:ext cx="4599530" cy="2586180"/>
        </p:xfrm>
        <a:graphic>
          <a:graphicData uri="http://schemas.openxmlformats.org/drawingml/2006/table">
            <a:tbl>
              <a:tblPr firstRow="1" firstCol="1" bandRow="1"/>
              <a:tblGrid>
                <a:gridCol w="1037307">
                  <a:extLst>
                    <a:ext uri="{9D8B030D-6E8A-4147-A177-3AD203B41FA5}">
                      <a16:colId xmlns:a16="http://schemas.microsoft.com/office/drawing/2014/main" val="2895733785"/>
                    </a:ext>
                  </a:extLst>
                </a:gridCol>
                <a:gridCol w="3562223">
                  <a:extLst>
                    <a:ext uri="{9D8B030D-6E8A-4147-A177-3AD203B41FA5}">
                      <a16:colId xmlns:a16="http://schemas.microsoft.com/office/drawing/2014/main" val="362553616"/>
                    </a:ext>
                  </a:extLst>
                </a:gridCol>
              </a:tblGrid>
              <a:tr h="862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１位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健康食品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841800"/>
                  </a:ext>
                </a:extLst>
              </a:tr>
              <a:tr h="862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２位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デジタルコンテンツその他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578426"/>
                  </a:ext>
                </a:extLst>
              </a:tr>
              <a:tr h="8620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３位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2000" kern="1200" dirty="0">
                          <a:solidFill>
                            <a:srgbClr val="000000"/>
                          </a:solidFill>
                          <a:effectLst/>
                          <a:latin typeface="游明朝" panose="02020400000000000000" pitchFamily="18" charset="-128"/>
                          <a:ea typeface="UD デジタル 教科書体 N-B" panose="02020700000000000000" pitchFamily="17" charset="-128"/>
                          <a:cs typeface="Times New Roman" panose="02020603050405020304" pitchFamily="18" charset="0"/>
                        </a:rPr>
                        <a:t>化粧品</a:t>
                      </a:r>
                      <a:endParaRPr lang="ja-JP" sz="20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88851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6B1EBC-128A-43CE-8F9C-B5BF767EFA3F}"/>
              </a:ext>
            </a:extLst>
          </p:cNvPr>
          <p:cNvSpPr txBox="1"/>
          <p:nvPr/>
        </p:nvSpPr>
        <p:spPr>
          <a:xfrm>
            <a:off x="7047765" y="2065331"/>
            <a:ext cx="455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１８歳・１９歳の消費生活相談ランキング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081D63E-8E7C-45EE-BBFF-B2D7E928265F}"/>
              </a:ext>
            </a:extLst>
          </p:cNvPr>
          <p:cNvSpPr txBox="1"/>
          <p:nvPr/>
        </p:nvSpPr>
        <p:spPr>
          <a:xfrm>
            <a:off x="1124260" y="2065331"/>
            <a:ext cx="454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消費者庁に寄せられた相談の年齢層別区分</a:t>
            </a:r>
          </a:p>
        </p:txBody>
      </p:sp>
      <p:pic>
        <p:nvPicPr>
          <p:cNvPr id="8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59AB6F29-0795-4AE2-B6B5-405C03F40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837" y="5779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6FDEF9E4-5EF7-4627-A7CE-4670FCDAA03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1" t="37519" r="12962" b="13743"/>
          <a:stretch/>
        </p:blipFill>
        <p:spPr bwMode="auto">
          <a:xfrm>
            <a:off x="1225119" y="3013217"/>
            <a:ext cx="5202314" cy="3195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242218-6CCA-4A66-B4B9-A45D79D61476}"/>
              </a:ext>
            </a:extLst>
          </p:cNvPr>
          <p:cNvSpPr txBox="1"/>
          <p:nvPr/>
        </p:nvSpPr>
        <p:spPr>
          <a:xfrm>
            <a:off x="969403" y="2391391"/>
            <a:ext cx="571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３つの中で１番信用できる</a:t>
            </a:r>
            <a:r>
              <a:rPr kumimoji="1" lang="ja-JP" altLang="ja-JP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広告はど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れ</a:t>
            </a:r>
            <a:r>
              <a:rPr kumimoji="1" lang="ja-JP" altLang="ja-JP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？</a:t>
            </a:r>
            <a:endParaRPr kumimoji="1" lang="ja-JP" altLang="ja-JP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6" name="図 5" descr="https://qr.quel.jp/tmp/43175f3414885d991964ebf48db2593181b59d12.png">
            <a:extLst>
              <a:ext uri="{FF2B5EF4-FFF2-40B4-BE49-F238E27FC236}">
                <a16:creationId xmlns:a16="http://schemas.microsoft.com/office/drawing/2014/main" id="{8129D05A-6E31-47EE-BC2A-39CBBB11759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0" t="-5786" r="-9272" b="-3418"/>
          <a:stretch/>
        </p:blipFill>
        <p:spPr bwMode="auto">
          <a:xfrm>
            <a:off x="8657791" y="4293147"/>
            <a:ext cx="1924389" cy="199588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C6E860-C133-41D2-8180-2F2EE4CC3730}"/>
              </a:ext>
            </a:extLst>
          </p:cNvPr>
          <p:cNvSpPr txBox="1"/>
          <p:nvPr/>
        </p:nvSpPr>
        <p:spPr>
          <a:xfrm>
            <a:off x="7573682" y="3240176"/>
            <a:ext cx="44122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33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実際に契約体験をしてみよう！</a:t>
            </a:r>
            <a:endParaRPr kumimoji="1" lang="ja-JP" altLang="ja-JP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　　　　　　　　↓</a:t>
            </a:r>
            <a:endParaRPr kumimoji="1" lang="ja-JP" altLang="ja-JP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9AE550-5CB7-4183-B5EC-FA68FD023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35950" r="28988" b="35949"/>
          <a:stretch/>
        </p:blipFill>
        <p:spPr>
          <a:xfrm>
            <a:off x="4064330" y="346687"/>
            <a:ext cx="3922275" cy="1392661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C99C6191-A484-4AEF-AF68-4E621DFE3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040" y="5721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4F92B5-D63D-428E-91BB-2FB4C77DB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269"/>
            <a:ext cx="10515600" cy="46588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</a:t>
            </a:r>
            <a:r>
              <a:rPr lang="ja-JP" altLang="ja-JP" sz="2400" dirty="0"/>
              <a:t>私たち消費者が何か買ったり、サービスを受けたりするときの、</a:t>
            </a:r>
            <a:endParaRPr lang="en-US" altLang="ja-JP" sz="24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sz="2400" dirty="0"/>
              <a:t>法的な力を持った約束のこと。</a:t>
            </a:r>
            <a:endParaRPr lang="en-US" altLang="ja-JP" sz="2400" dirty="0"/>
          </a:p>
          <a:p>
            <a:pPr marL="0" indent="0">
              <a:lnSpc>
                <a:spcPct val="150000"/>
              </a:lnSpc>
              <a:buNone/>
            </a:pPr>
            <a:endParaRPr lang="ja-JP" altLang="ja-JP" sz="8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u="sng" dirty="0"/>
              <a:t>　</a:t>
            </a:r>
            <a:r>
              <a:rPr lang="ja-JP" altLang="ja-JP" sz="2400" u="sng" dirty="0"/>
              <a:t>契約書を書いていなくても、</a:t>
            </a:r>
            <a:endParaRPr lang="ja-JP" altLang="ja-JP" sz="24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sz="2400" dirty="0"/>
              <a:t>店頭で商品を見定める（</a:t>
            </a:r>
            <a:r>
              <a:rPr lang="ja-JP" altLang="en-US" sz="2400" dirty="0"/>
              <a:t>⑦</a:t>
            </a:r>
            <a:r>
              <a:rPr lang="ja-JP" altLang="ja-JP" sz="2400" dirty="0"/>
              <a:t>　　　</a:t>
            </a:r>
            <a:r>
              <a:rPr lang="ja-JP" altLang="en-US" sz="2400" dirty="0"/>
              <a:t>　　　　　</a:t>
            </a:r>
            <a:r>
              <a:rPr lang="ja-JP" altLang="ja-JP" sz="2400" dirty="0"/>
              <a:t>　　　）や、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sz="2400" dirty="0"/>
              <a:t>インターネットショッピングのような（</a:t>
            </a:r>
            <a:r>
              <a:rPr lang="ja-JP" altLang="en-US" sz="2400" dirty="0"/>
              <a:t>⑧　</a:t>
            </a:r>
            <a:r>
              <a:rPr lang="ja-JP" altLang="ja-JP" sz="2400" dirty="0"/>
              <a:t>　　　</a:t>
            </a:r>
            <a:r>
              <a:rPr lang="ja-JP" altLang="en-US" sz="2400" dirty="0"/>
              <a:t>　　　　　　　　</a:t>
            </a:r>
            <a:r>
              <a:rPr lang="ja-JP" altLang="ja-JP" sz="2400" dirty="0"/>
              <a:t>　）のほか、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sz="2400" dirty="0"/>
              <a:t>音楽配信やスマホアプリにお金を払ったりすることも契約に入る！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Picture 2" descr="コンビニ払いのイラスト">
            <a:extLst>
              <a:ext uri="{FF2B5EF4-FFF2-40B4-BE49-F238E27FC236}">
                <a16:creationId xmlns:a16="http://schemas.microsoft.com/office/drawing/2014/main" id="{F8F835FF-615E-434C-B13D-0688C96482D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37" y="2556769"/>
            <a:ext cx="1481529" cy="1249285"/>
          </a:xfrm>
          <a:prstGeom prst="rect">
            <a:avLst/>
          </a:prstGeom>
          <a:noFill/>
          <a:extLst/>
        </p:spPr>
      </p:pic>
      <p:pic>
        <p:nvPicPr>
          <p:cNvPr id="5" name="Picture 4" descr="ネットショッピングのイラスト">
            <a:extLst>
              <a:ext uri="{FF2B5EF4-FFF2-40B4-BE49-F238E27FC236}">
                <a16:creationId xmlns:a16="http://schemas.microsoft.com/office/drawing/2014/main" id="{A35BAA39-7FEB-4464-ADF7-4B83046D7F7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35" y="2447770"/>
            <a:ext cx="1198726" cy="1358284"/>
          </a:xfrm>
          <a:prstGeom prst="rect">
            <a:avLst/>
          </a:prstGeom>
          <a:noFill/>
          <a:extLst/>
        </p:spPr>
      </p:pic>
      <p:pic>
        <p:nvPicPr>
          <p:cNvPr id="6" name="Picture 10" descr="スマートフォンのアプリのイラスト">
            <a:extLst>
              <a:ext uri="{FF2B5EF4-FFF2-40B4-BE49-F238E27FC236}">
                <a16:creationId xmlns:a16="http://schemas.microsoft.com/office/drawing/2014/main" id="{FBB650A0-A7D0-4DA0-A2E9-B027FDD7C02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949" y="4051709"/>
            <a:ext cx="1375851" cy="1315434"/>
          </a:xfrm>
          <a:prstGeom prst="rect">
            <a:avLst/>
          </a:prstGeom>
          <a:noFill/>
          <a:extLst/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792565-CC83-4BEA-A705-D8FF479E1B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t="43768" r="12608" b="45798"/>
          <a:stretch/>
        </p:blipFill>
        <p:spPr>
          <a:xfrm>
            <a:off x="536714" y="534450"/>
            <a:ext cx="10971796" cy="8263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926241-E26C-42D2-AB2E-9B810A3C8ABA}"/>
              </a:ext>
            </a:extLst>
          </p:cNvPr>
          <p:cNvSpPr txBox="1"/>
          <p:nvPr/>
        </p:nvSpPr>
        <p:spPr>
          <a:xfrm>
            <a:off x="4463857" y="4379904"/>
            <a:ext cx="188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店舗販売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9792A2-6810-4436-837E-CF77435E97B4}"/>
              </a:ext>
            </a:extLst>
          </p:cNvPr>
          <p:cNvSpPr txBox="1"/>
          <p:nvPr/>
        </p:nvSpPr>
        <p:spPr>
          <a:xfrm>
            <a:off x="5737464" y="5047266"/>
            <a:ext cx="188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無</a:t>
            </a: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店舗販売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DF2BABC1-826A-44FF-9BFC-05411E9E0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64CEB0A6-D657-440C-9101-32BF9BE670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837" y="6137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8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4DB04D-862A-4172-A575-C499ADF8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8" y="1535834"/>
            <a:ext cx="10733103" cy="4980373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　</a:t>
            </a:r>
            <a:r>
              <a:rPr lang="ja-JP" altLang="en-US" sz="3300" dirty="0"/>
              <a:t>　</a:t>
            </a:r>
            <a:r>
              <a:rPr lang="ja-JP" altLang="ja-JP" sz="4000" u="sng" dirty="0"/>
              <a:t>一定の期間内であれば</a:t>
            </a:r>
            <a:r>
              <a:rPr lang="ja-JP" altLang="ja-JP" sz="4000" dirty="0"/>
              <a:t>、契約の申し込みを撤回したり、解除したり</a:t>
            </a:r>
            <a:endParaRPr lang="en-US" altLang="ja-JP" sz="40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4000" dirty="0"/>
              <a:t>　　</a:t>
            </a:r>
            <a:r>
              <a:rPr lang="ja-JP" altLang="ja-JP" sz="4000" dirty="0"/>
              <a:t>できる制度のこと。</a:t>
            </a:r>
            <a:r>
              <a:rPr lang="ja-JP" altLang="ja-JP" dirty="0"/>
              <a:t>　</a:t>
            </a:r>
          </a:p>
          <a:p>
            <a:pPr marL="0" indent="0">
              <a:buNone/>
            </a:pPr>
            <a:endParaRPr lang="en-US" altLang="ja-JP" sz="900" b="1" dirty="0"/>
          </a:p>
          <a:p>
            <a:pPr marL="0" indent="0">
              <a:buNone/>
            </a:pPr>
            <a:r>
              <a:rPr lang="ja-JP" altLang="ja-JP" sz="4000" b="1" dirty="0"/>
              <a:t>しかし、</a:t>
            </a:r>
            <a:endParaRPr lang="ja-JP" altLang="ja-JP" sz="4000" dirty="0"/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4000" dirty="0"/>
              <a:t>　</a:t>
            </a:r>
            <a:r>
              <a:rPr lang="ja-JP" altLang="ja-JP" sz="4000" dirty="0"/>
              <a:t>・自分の意思で店舗に出向いて行った契約　（特定継続的役務提供を除く）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4000" dirty="0"/>
              <a:t>　</a:t>
            </a:r>
            <a:r>
              <a:rPr lang="ja-JP" altLang="ja-JP" sz="4000" dirty="0"/>
              <a:t>・（</a:t>
            </a:r>
            <a:r>
              <a:rPr lang="ja-JP" altLang="en-US" sz="4000" dirty="0"/>
              <a:t>⑩</a:t>
            </a:r>
            <a:r>
              <a:rPr lang="ja-JP" altLang="ja-JP" sz="4000" dirty="0"/>
              <a:t>　</a:t>
            </a:r>
            <a:r>
              <a:rPr lang="ja-JP" altLang="en-US" sz="4000" dirty="0"/>
              <a:t>　　　　　　　　</a:t>
            </a:r>
            <a:r>
              <a:rPr lang="ja-JP" altLang="ja-JP" sz="4000" dirty="0"/>
              <a:t>　）で購入した商品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3300" dirty="0"/>
              <a:t>　</a:t>
            </a:r>
            <a:r>
              <a:rPr lang="ja-JP" altLang="ja-JP" sz="3800" dirty="0"/>
              <a:t>・（</a:t>
            </a:r>
            <a:r>
              <a:rPr lang="ja-JP" altLang="en-US" sz="3800" dirty="0"/>
              <a:t>⑪</a:t>
            </a:r>
            <a:r>
              <a:rPr lang="ja-JP" altLang="ja-JP" sz="3800" dirty="0"/>
              <a:t>　</a:t>
            </a:r>
            <a:r>
              <a:rPr lang="ja-JP" altLang="en-US" sz="3800" dirty="0"/>
              <a:t>　</a:t>
            </a:r>
            <a:r>
              <a:rPr lang="ja-JP" altLang="ja-JP" sz="3800" dirty="0"/>
              <a:t>　</a:t>
            </a:r>
            <a:r>
              <a:rPr lang="ja-JP" altLang="en-US" sz="3800" dirty="0"/>
              <a:t>　　　　　　　　　</a:t>
            </a:r>
            <a:r>
              <a:rPr lang="ja-JP" altLang="ja-JP" sz="3800" dirty="0"/>
              <a:t>　　）の現金取引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ja-JP" altLang="en-US" sz="3800" dirty="0"/>
              <a:t>　</a:t>
            </a:r>
            <a:r>
              <a:rPr lang="ja-JP" altLang="ja-JP" sz="3800" dirty="0"/>
              <a:t>・１度使用した健康食品や化粧品  など</a:t>
            </a:r>
            <a:r>
              <a:rPr lang="ja-JP" altLang="en-US" sz="3800" dirty="0"/>
              <a:t>　　　　</a:t>
            </a:r>
            <a:r>
              <a:rPr lang="ja-JP" altLang="ja-JP" sz="3800" u="sng" dirty="0"/>
              <a:t>クーリング・オフできない場合もある！　</a:t>
            </a:r>
            <a:endParaRPr lang="en-US" altLang="ja-JP" sz="3800" u="sng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B65A2C-20DD-49FB-B926-513B50B3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56957" r="12121" b="32029"/>
          <a:stretch/>
        </p:blipFill>
        <p:spPr>
          <a:xfrm>
            <a:off x="735492" y="341793"/>
            <a:ext cx="10733103" cy="84882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3A4572-51AC-4F26-952D-0DEEC5EAFD53}"/>
              </a:ext>
            </a:extLst>
          </p:cNvPr>
          <p:cNvSpPr txBox="1"/>
          <p:nvPr/>
        </p:nvSpPr>
        <p:spPr>
          <a:xfrm>
            <a:off x="3127318" y="544282"/>
            <a:ext cx="360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B"/>
                <a:ea typeface="UD デジタル 教科書体 NK-B"/>
                <a:cs typeface="+mn-cs"/>
              </a:rPr>
              <a:t>クーリング・オフ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819224-2714-4BAB-AB0B-5873F64DAB7C}"/>
              </a:ext>
            </a:extLst>
          </p:cNvPr>
          <p:cNvSpPr txBox="1"/>
          <p:nvPr/>
        </p:nvSpPr>
        <p:spPr>
          <a:xfrm>
            <a:off x="2007704" y="4124739"/>
            <a:ext cx="1610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通信販売</a:t>
            </a:r>
            <a:r>
              <a:rPr kumimoji="1" lang="ja-JP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BECC04-A400-4088-BA3A-384BD1B51133}"/>
              </a:ext>
            </a:extLst>
          </p:cNvPr>
          <p:cNvSpPr txBox="1"/>
          <p:nvPr/>
        </p:nvSpPr>
        <p:spPr>
          <a:xfrm>
            <a:off x="2007704" y="4785755"/>
            <a:ext cx="198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３０００円未満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4AD0308A-E4C2-47DD-8FE5-52F1EAE5C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888" y="6028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179625-F062-4520-B0E7-4CD011028A48}"/>
              </a:ext>
            </a:extLst>
          </p:cNvPr>
          <p:cNvSpPr txBox="1"/>
          <p:nvPr/>
        </p:nvSpPr>
        <p:spPr>
          <a:xfrm>
            <a:off x="489285" y="320842"/>
            <a:ext cx="537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授業のまとめと感想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EDE1D4-A6C0-4D80-B5E8-F2237740B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1" t="33251" r="51251" b="9474"/>
          <a:stretch/>
        </p:blipFill>
        <p:spPr>
          <a:xfrm>
            <a:off x="1804737" y="905617"/>
            <a:ext cx="8117306" cy="578219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0A1178DA-C1F6-4F68-B8D8-0068B86307D2}"/>
              </a:ext>
            </a:extLst>
          </p:cNvPr>
          <p:cNvSpPr/>
          <p:nvPr/>
        </p:nvSpPr>
        <p:spPr>
          <a:xfrm>
            <a:off x="1804737" y="1989221"/>
            <a:ext cx="890337" cy="4652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81678E1A-D3C9-4748-9F00-A2C049DD5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97" y="582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UD Digi Kyokasho NK-B"/>
        <a:ea typeface="UD デジタル 教科書体 NK-B"/>
        <a:cs typeface=""/>
      </a:majorFont>
      <a:minorFont>
        <a:latin typeface="UD Digi Kyokasho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491</Words>
  <Application>Microsoft Office PowerPoint</Application>
  <PresentationFormat>ワイド画面</PresentationFormat>
  <Paragraphs>56</Paragraphs>
  <Slides>9</Slides>
  <Notes>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UD Digi Kyokasho NK-B</vt:lpstr>
      <vt:lpstr>UD Digi Kyokasho NK-R</vt:lpstr>
      <vt:lpstr>UD デジタル 教科書体 N-B</vt:lpstr>
      <vt:lpstr>UD デジタル 教科書体 NK-B</vt:lpstr>
      <vt:lpstr>UD デジタル 教科書体 NK-R</vt:lpstr>
      <vt:lpstr>游明朝</vt:lpstr>
      <vt:lpstr>Arial</vt:lpstr>
      <vt:lpstr>Times New Roman</vt:lpstr>
      <vt:lpstr>1_Office テーマ</vt:lpstr>
      <vt:lpstr>PowerPoint プレゼンテーション</vt:lpstr>
      <vt:lpstr>「成人年齢引き下げについて」</vt:lpstr>
      <vt:lpstr>PowerPoint プレゼンテーション</vt:lpstr>
      <vt:lpstr>PowerPoint プレゼンテーション</vt:lpstr>
      <vt:lpstr>２０２０年　消費者庁に寄せられた相談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</dc:creator>
  <cp:lastModifiedBy>sae</cp:lastModifiedBy>
  <cp:revision>2</cp:revision>
  <dcterms:created xsi:type="dcterms:W3CDTF">2022-03-09T06:23:55Z</dcterms:created>
  <dcterms:modified xsi:type="dcterms:W3CDTF">2022-03-10T03:27:46Z</dcterms:modified>
</cp:coreProperties>
</file>