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68" r:id="rId3"/>
    <p:sldId id="277" r:id="rId4"/>
    <p:sldId id="269" r:id="rId5"/>
    <p:sldId id="270" r:id="rId6"/>
    <p:sldId id="271" r:id="rId7"/>
    <p:sldId id="279" r:id="rId8"/>
    <p:sldId id="274" r:id="rId9"/>
    <p:sldId id="273" r:id="rId10"/>
    <p:sldId id="321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683584-2D2E-48E1-8225-EA5C710B4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7A3F5FA-1F3E-4CE8-8342-35987A610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27D2B3-3EC5-4DEF-8B77-E861213D0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62EF57-1653-4FD3-8366-964D60A02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CE8205-9135-4510-A3ED-DD44086A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29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82C52A-A583-4057-BE79-C41B4535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3346A58-4D56-4BAF-B22C-F436F599C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28CCF9-A89A-4896-891D-7018E0682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8E9C18-C240-4584-B8F7-424411F13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1EA709-B59B-48FF-9E37-C8CF16D9B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01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8E000DC-BCBF-4106-AD15-A27B8D24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58604D-A7AA-4EE1-8030-17740848D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5F1392-BDB1-4684-A606-3D465A87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42CC83-12C9-43B9-937D-B02D53AD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D18EC9-4B52-43BE-808F-AC19999EF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943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A9630A-CC0E-430F-8F52-D10C04E5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2DF824-878F-4CBC-B048-F9C9D03A1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73176E-FAEA-4788-9435-903E6DA4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AF654F-C51D-40F6-8666-7F050CBA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CF334B-2E11-4E52-B6EC-C647CC14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153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371C-7440-4372-8E1B-8B8E1F8A1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5BCAB4-F504-41EE-92CB-E2D414BAB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F03A6E-45AA-4196-9A26-6A442E49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A0708E-202A-483A-B574-FBEFDF47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982599-FC22-42B0-80E9-4C79E0C9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8897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BCF00A-19EA-47C7-8F1F-BD8E5E48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28F93E-5704-42C1-9130-9321908C9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4EB7844-AD1D-4C9A-806B-92C9FBB14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F217A4B-EF00-49C6-BDFF-B8E365C7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CB278B-1BEA-4EF0-BEAC-0DB460933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7CA56F1-0F06-44B3-805A-E07CF2D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86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ADFAB1-CA94-4D46-ADAC-F0C888FC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90F55E-5EB5-40FE-B3DF-7CE03A073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C3ECF5C-6674-4F77-876B-A3273A439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8407809-EB64-4BC1-8311-084F314F9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5CB57D8-EB0F-435E-8A6A-112E3676A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A8806C9-8F1B-47E2-8194-9D0322C7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EE061C7-A362-4BD8-9FCA-1AF404C5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87B5F8C-3B15-4049-9C52-FD62EB66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801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1E2832-C335-4622-B6FC-74C4F8E0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58EFF9-4B65-4607-B98B-C44B1882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ACC23EB-B92A-49DC-BD3C-2944D5FB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E77557-021E-4156-8F92-B97E7146C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0551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F2033FD-9A6A-4724-B740-9B9DDC21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BFA00F4-CCAD-464D-8D43-7F649A19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AC7501-F631-4472-A088-456FCD35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218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2A4D60-2C28-4EE5-B32F-D987EAE4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E47981-0B8C-4338-8200-4297E178D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E9192A9-A447-4962-9292-B061C6292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AB6F2C-24A4-4E3F-8347-646D9DFC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451CC4-302C-47B7-954B-20D6056A6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A2BAE5-4BEB-4D44-8D62-772CE4F8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63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812430-E905-4F59-BF11-7EB26279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2DD1093-676C-4990-A64F-B71D92A1B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66E0392-8EDD-4925-A1A9-47CBE7F0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2A45969-C58B-4AF8-8276-2297677E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70693B4-65C3-4CFB-A7BC-5614A5D2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FF46A96-026E-4404-8644-BD345DF3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759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19B66DD-0F97-4B90-AFC5-3AB6A3C6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A1A9164-1DCE-478B-B79E-09A45E006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5E0923-A11F-42BB-A265-F55DFD6D5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4974-4428-44CE-AC87-200D2993ED1F}" type="datetimeFigureOut">
              <a:rPr kumimoji="1" lang="ja-JP" altLang="en-US" smtClean="0"/>
              <a:t>2022/3/10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19E8FC-52AD-4A53-9F69-F9D132324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591431-7FDA-4A1D-A798-4E47D70EC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35BA4-DCCA-4E61-8391-3ECA3900F4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7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1C890F9-9CE0-46C1-A52D-319946AA0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t="18551" r="19538" b="59376"/>
          <a:stretch/>
        </p:blipFill>
        <p:spPr>
          <a:xfrm>
            <a:off x="1086581" y="2369298"/>
            <a:ext cx="10548221" cy="2119404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2D2E103A-E270-4DC4-9A30-0FF6E7FFA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581" y="55675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179625-F062-4520-B0E7-4CD011028A48}"/>
              </a:ext>
            </a:extLst>
          </p:cNvPr>
          <p:cNvSpPr txBox="1"/>
          <p:nvPr/>
        </p:nvSpPr>
        <p:spPr>
          <a:xfrm>
            <a:off x="489285" y="320842"/>
            <a:ext cx="537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授業のまとめと感想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38D455B-D7BA-4306-A6C0-E56D8B79A7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1" t="27602" r="51368" b="15789"/>
          <a:stretch/>
        </p:blipFill>
        <p:spPr>
          <a:xfrm>
            <a:off x="2003515" y="905617"/>
            <a:ext cx="8184969" cy="575185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7A6FF4FF-C1F8-46DF-99BD-E3A062246A58}"/>
              </a:ext>
            </a:extLst>
          </p:cNvPr>
          <p:cNvSpPr/>
          <p:nvPr/>
        </p:nvSpPr>
        <p:spPr>
          <a:xfrm>
            <a:off x="2051642" y="1756606"/>
            <a:ext cx="890337" cy="465221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4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49C33C7D-DF97-483E-A006-A37D736F9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301" y="5761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EC45D4-774F-49FB-99B7-AC07108DF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506" y="2312555"/>
            <a:ext cx="10084293" cy="281277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ja-JP" dirty="0"/>
              <a:t>リスクの説明がなく、必ず儲かると言われ取引をしました。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ja-JP" dirty="0"/>
              <a:t>しかし、損失が発生しています</a:t>
            </a:r>
            <a:r>
              <a:rPr lang="en-US" altLang="ja-JP" dirty="0"/>
              <a:t>…</a:t>
            </a:r>
            <a:r>
              <a:rPr lang="ja-JP" altLang="ja-JP" dirty="0" err="1"/>
              <a:t>。</a:t>
            </a:r>
            <a:endParaRPr lang="en-US" altLang="ja-JP" dirty="0"/>
          </a:p>
          <a:p>
            <a:pPr marL="0" indent="0">
              <a:lnSpc>
                <a:spcPct val="150000"/>
              </a:lnSpc>
              <a:buNone/>
            </a:pPr>
            <a:endParaRPr lang="en-US" altLang="ja-JP" sz="105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ja-JP" altLang="en-US" dirty="0"/>
              <a:t>あなたならどうする？　　どうすれば防げた？</a:t>
            </a: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 descr="お金の入った袋のイラスト「円マーク」">
            <a:extLst>
              <a:ext uri="{FF2B5EF4-FFF2-40B4-BE49-F238E27FC236}">
                <a16:creationId xmlns:a16="http://schemas.microsoft.com/office/drawing/2014/main" id="{F7ED4E16-0D39-4AD5-99C5-F4275F50D7E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848" y="4629296"/>
            <a:ext cx="1806951" cy="163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D1329D3-033F-48C9-B54A-711C5B893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8" t="46386" r="20547" b="46078"/>
          <a:stretch/>
        </p:blipFill>
        <p:spPr>
          <a:xfrm>
            <a:off x="706245" y="813523"/>
            <a:ext cx="10647554" cy="742551"/>
          </a:xfrm>
          <a:prstGeom prst="rect">
            <a:avLst/>
          </a:prstGeom>
        </p:spPr>
      </p:pic>
      <p:pic>
        <p:nvPicPr>
          <p:cNvPr id="5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20ECBE87-6897-40C0-826E-DF4A700F8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696" y="5394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7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459E30-A7B7-4396-8BBC-661D2483948D}"/>
              </a:ext>
            </a:extLst>
          </p:cNvPr>
          <p:cNvSpPr txBox="1"/>
          <p:nvPr/>
        </p:nvSpPr>
        <p:spPr>
          <a:xfrm>
            <a:off x="636106" y="2126978"/>
            <a:ext cx="11042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  <a:t>・（①　　　　　　　　　　　　　　　）→友人などを装ったメールに掲載された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  <a:t>URL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  <a:t>を</a:t>
            </a:r>
            <a:b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  <a:t>　　　　　　　　　　　　　　　　　　　　　　 クリックすると、契約完了などと表示され、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/>
              <a:ea typeface="UD デジタル 教科書体 NK-R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  <a:t>　　　　　　　　　　　　　　　　　　　　　 　利用料金を請求される。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</a:b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  <a:t>・（②　　　　　　　　　　）→「無料」であることを強調して勧誘し、有料の商品や</a:t>
            </a:r>
            <a:b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  <a:t>　　　　　　　　　　　　　　　　　 サービスを契約したり、利用料金を請求したりされる。</a:t>
            </a:r>
            <a:b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</a:br>
            <a:b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</a:b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  <a:t>・（③　　　　　　　　　　　　）→商品を購入させて会員にして、友達や知人を勧誘　　　　　　　　　　　　　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デジタル 教科書体 NK-R"/>
              <a:ea typeface="UD デジタル 教科書体 NK-R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/>
                <a:ea typeface="UD デジタル 教科書体 NK-R"/>
                <a:cs typeface="+mn-cs"/>
              </a:rPr>
              <a:t>　　　　　　　　　　　　　　　　　　　 させる。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CFB605D-62DA-4190-8997-5CE12995F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21438" r="17227" b="69374"/>
          <a:stretch/>
        </p:blipFill>
        <p:spPr>
          <a:xfrm>
            <a:off x="920547" y="511703"/>
            <a:ext cx="10350905" cy="80507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6C3C1F4-E7E7-458E-824E-D2BEDDA05508}"/>
              </a:ext>
            </a:extLst>
          </p:cNvPr>
          <p:cNvSpPr txBox="1"/>
          <p:nvPr/>
        </p:nvSpPr>
        <p:spPr>
          <a:xfrm>
            <a:off x="1540565" y="2117037"/>
            <a:ext cx="2703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ワンクリック詐欺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D20855-BB04-4874-BA7D-FFCBBF5A5C08}"/>
              </a:ext>
            </a:extLst>
          </p:cNvPr>
          <p:cNvSpPr txBox="1"/>
          <p:nvPr/>
        </p:nvSpPr>
        <p:spPr>
          <a:xfrm>
            <a:off x="1590258" y="3823375"/>
            <a:ext cx="165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無料商法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2D89BD-E78E-403B-A24D-613FAAEEB8DF}"/>
              </a:ext>
            </a:extLst>
          </p:cNvPr>
          <p:cNvSpPr txBox="1"/>
          <p:nvPr/>
        </p:nvSpPr>
        <p:spPr>
          <a:xfrm>
            <a:off x="1616763" y="5066127"/>
            <a:ext cx="1974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マルチ商法</a:t>
            </a:r>
          </a:p>
        </p:txBody>
      </p:sp>
      <p:pic>
        <p:nvPicPr>
          <p:cNvPr id="4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F66D91B2-4C53-4212-98D5-731F82C7E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056" y="58589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2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0F815F-C9AD-477F-935A-0D57576F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0225" y="1967668"/>
            <a:ext cx="9542755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dirty="0"/>
              <a:t>　</a:t>
            </a:r>
            <a:r>
              <a:rPr lang="ja-JP" altLang="ja-JP" dirty="0"/>
              <a:t>２社の医療保険に加入しており、手術をしたところ、Ａ社からは保険金が支払われたのに、Ｂ社からは支払われなかった。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dirty="0"/>
              <a:t>　</a:t>
            </a:r>
            <a:r>
              <a:rPr lang="ja-JP" altLang="ja-JP" dirty="0"/>
              <a:t>しかし、手術によっては保険金が出ない場合があることは</a:t>
            </a:r>
            <a:endParaRPr lang="en-US" altLang="ja-JP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ja-JP" dirty="0"/>
              <a:t>契約時にＢ社からは聞いていなかった。</a:t>
            </a: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endParaRPr lang="en-US" altLang="ja-JP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ja-JP" altLang="en-US" dirty="0"/>
              <a:t>あなたならどうする？　　どうすれば防げた？</a:t>
            </a:r>
            <a:endParaRPr lang="ja-JP" altLang="ja-JP" dirty="0"/>
          </a:p>
          <a:p>
            <a:pPr marL="0" indent="0">
              <a:lnSpc>
                <a:spcPct val="100000"/>
              </a:lnSpc>
              <a:buNone/>
            </a:pPr>
            <a:endParaRPr lang="en-US" altLang="ja-JP" dirty="0"/>
          </a:p>
          <a:p>
            <a:pPr marL="0" indent="0">
              <a:lnSpc>
                <a:spcPct val="150000"/>
              </a:lnSpc>
              <a:buNone/>
            </a:pPr>
            <a:endParaRPr lang="ja-JP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DC2936-CE96-4F7A-8605-8AC929B27A5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30940" y="4296280"/>
            <a:ext cx="1422860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079C2D-2EB4-4653-BE4F-853EB62403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t="40725" r="14565" b="48985"/>
          <a:stretch/>
        </p:blipFill>
        <p:spPr>
          <a:xfrm>
            <a:off x="824948" y="695740"/>
            <a:ext cx="10810963" cy="854764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A30C680E-484C-4395-AE39-4DACC70EC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948" y="58316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2AE3A7-5C96-4CBA-B6B0-A42E71D7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71" y="2097157"/>
            <a:ext cx="11360425" cy="414552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・</a:t>
            </a:r>
            <a:r>
              <a:rPr lang="ja-JP" altLang="ja-JP" dirty="0"/>
              <a:t>（</a:t>
            </a:r>
            <a:r>
              <a:rPr lang="ja-JP" altLang="en-US" dirty="0"/>
              <a:t>④</a:t>
            </a:r>
            <a:r>
              <a:rPr lang="ja-JP" altLang="ja-JP" dirty="0"/>
              <a:t>　　</a:t>
            </a:r>
            <a:r>
              <a:rPr lang="ja-JP" altLang="en-US" dirty="0"/>
              <a:t>　　　　　　　　　</a:t>
            </a:r>
            <a:r>
              <a:rPr lang="ja-JP" altLang="ja-JP" dirty="0"/>
              <a:t>　</a:t>
            </a:r>
            <a:r>
              <a:rPr lang="ja-JP" altLang="en-US" dirty="0"/>
              <a:t>　　</a:t>
            </a:r>
            <a:r>
              <a:rPr lang="ja-JP" altLang="ja-JP" dirty="0"/>
              <a:t>　）→</a:t>
            </a:r>
            <a:r>
              <a:rPr lang="ja-JP" altLang="en-US" dirty="0"/>
              <a:t>街頭で消費者を呼び止め、営業所などに</a:t>
            </a: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　　　　　　　　　　　　　　　　　　　　　　 連れ込んで商品を購入させる。</a:t>
            </a:r>
            <a:endParaRPr lang="en-US" altLang="ja-JP" dirty="0"/>
          </a:p>
          <a:p>
            <a:pPr marL="0" indent="0">
              <a:lnSpc>
                <a:spcPct val="100000"/>
              </a:lnSpc>
              <a:buNone/>
            </a:pPr>
            <a:endParaRPr lang="ja-JP" alt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ja-JP" dirty="0"/>
              <a:t>・（</a:t>
            </a:r>
            <a:r>
              <a:rPr lang="ja-JP" altLang="en-US" dirty="0"/>
              <a:t>⑤</a:t>
            </a:r>
            <a:r>
              <a:rPr lang="ja-JP" altLang="ja-JP" dirty="0"/>
              <a:t>　</a:t>
            </a:r>
            <a:r>
              <a:rPr lang="en-US" altLang="ja-JP" dirty="0"/>
              <a:t>                              </a:t>
            </a:r>
            <a:r>
              <a:rPr lang="ja-JP" altLang="ja-JP" dirty="0"/>
              <a:t>　</a:t>
            </a:r>
            <a:r>
              <a:rPr lang="en-US" altLang="ja-JP" dirty="0"/>
              <a:t> </a:t>
            </a:r>
            <a:r>
              <a:rPr lang="ja-JP" altLang="ja-JP" dirty="0"/>
              <a:t>）→</a:t>
            </a:r>
            <a:r>
              <a:rPr lang="ja-JP" altLang="en-US" dirty="0"/>
              <a:t>「抽選に当たった」などと言って喫茶店や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　　　　　　　　　　　　　　　　　　　　　　　　　　　　事務所に呼び出し、契約しないと帰れない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ja-JP" altLang="en-US" dirty="0"/>
              <a:t>　　　　　　　　　　　　　　　　　　　　　　　　　　　　状況にして契約させる。</a:t>
            </a:r>
          </a:p>
          <a:p>
            <a:pPr marL="0" indent="0">
              <a:lnSpc>
                <a:spcPct val="100000"/>
              </a:lnSpc>
              <a:buNone/>
            </a:pPr>
            <a:endParaRPr lang="ja-JP" altLang="ja-JP" sz="800" dirty="0"/>
          </a:p>
          <a:p>
            <a:pPr marL="0" indent="0">
              <a:lnSpc>
                <a:spcPct val="100000"/>
              </a:lnSpc>
              <a:buNone/>
            </a:pPr>
            <a:r>
              <a:rPr lang="ja-JP" altLang="ja-JP" dirty="0"/>
              <a:t>・（</a:t>
            </a:r>
            <a:r>
              <a:rPr lang="ja-JP" altLang="en-US" dirty="0"/>
              <a:t>⑥</a:t>
            </a:r>
            <a:r>
              <a:rPr lang="ja-JP" altLang="ja-JP" dirty="0"/>
              <a:t>　</a:t>
            </a:r>
            <a:r>
              <a:rPr lang="ja-JP" altLang="en-US" dirty="0"/>
              <a:t>　　　　　　　　</a:t>
            </a:r>
            <a:r>
              <a:rPr lang="ja-JP" altLang="ja-JP" dirty="0"/>
              <a:t>　）→</a:t>
            </a:r>
            <a:r>
              <a:rPr lang="ja-JP" altLang="en-US" dirty="0"/>
              <a:t>「景品が当たった」などと言って金銭を支払わせる。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DF552FC-1C85-42A1-AEA5-BC5D77B168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21438" r="17227" b="69374"/>
          <a:stretch/>
        </p:blipFill>
        <p:spPr>
          <a:xfrm>
            <a:off x="920547" y="511703"/>
            <a:ext cx="10350905" cy="80507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5A8CEF8-D536-4C49-A498-4CEF75D8A999}"/>
              </a:ext>
            </a:extLst>
          </p:cNvPr>
          <p:cNvSpPr txBox="1"/>
          <p:nvPr/>
        </p:nvSpPr>
        <p:spPr>
          <a:xfrm>
            <a:off x="1480931" y="2107579"/>
            <a:ext cx="2703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キャッチセールス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8029782-6468-42F0-9620-2D8C7DA9849F}"/>
              </a:ext>
            </a:extLst>
          </p:cNvPr>
          <p:cNvSpPr txBox="1"/>
          <p:nvPr/>
        </p:nvSpPr>
        <p:spPr>
          <a:xfrm>
            <a:off x="1441174" y="3738850"/>
            <a:ext cx="3916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 panose="02020400000000000000" pitchFamily="18" charset="-128"/>
                <a:cs typeface="ＭＳ 明朝" panose="02020609040205080304" pitchFamily="17" charset="-128"/>
              </a:rPr>
              <a:t>アポイントメントセールス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CBE1F2-C7D5-4A68-93EC-BF938D836914}"/>
              </a:ext>
            </a:extLst>
          </p:cNvPr>
          <p:cNvSpPr txBox="1"/>
          <p:nvPr/>
        </p:nvSpPr>
        <p:spPr>
          <a:xfrm>
            <a:off x="1510748" y="5641670"/>
            <a:ext cx="1838737" cy="52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Digi Kyokasho NK-R"/>
                <a:ea typeface="UD デジタル 教科書体 NK-R"/>
                <a:cs typeface="+mn-cs"/>
              </a:rPr>
              <a:t>当選商法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73A000A3-56D9-4FDC-BF5D-9AFE3BA60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1E355187-224B-4C83-9E27-3BBE2F063E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184" y="6102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7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6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F00C3FD-F01F-433F-BB1C-CB58102602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7" t="20290" r="20600" b="54347"/>
          <a:stretch/>
        </p:blipFill>
        <p:spPr>
          <a:xfrm>
            <a:off x="3508513" y="681039"/>
            <a:ext cx="5635487" cy="131319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442070C-5769-496C-9B65-2CD59D95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t="43749" r="25758" b="20538"/>
          <a:stretch/>
        </p:blipFill>
        <p:spPr>
          <a:xfrm>
            <a:off x="1135420" y="2576944"/>
            <a:ext cx="10381672" cy="4209171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3E571174-1CB3-4DB4-8665-0B43F777E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057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4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6AEB165-F660-422D-A9E3-F2D8BB5B78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9" t="33266" r="27727" b="8956"/>
          <a:stretch/>
        </p:blipFill>
        <p:spPr>
          <a:xfrm>
            <a:off x="2498437" y="1482676"/>
            <a:ext cx="7195126" cy="520524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EE3537B-5B46-4A11-A00C-2939E0C2D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6" t="70145" r="22310" b="22012"/>
          <a:stretch/>
        </p:blipFill>
        <p:spPr>
          <a:xfrm>
            <a:off x="868565" y="449709"/>
            <a:ext cx="10223505" cy="852620"/>
          </a:xfrm>
          <a:prstGeom prst="rect">
            <a:avLst/>
          </a:prstGeom>
        </p:spPr>
      </p:pic>
      <p:sp>
        <p:nvSpPr>
          <p:cNvPr id="5" name="テキスト ボックス 13">
            <a:extLst>
              <a:ext uri="{FF2B5EF4-FFF2-40B4-BE49-F238E27FC236}">
                <a16:creationId xmlns:a16="http://schemas.microsoft.com/office/drawing/2014/main" id="{85680442-89B5-414F-BBB4-D6807DAE86CD}"/>
              </a:ext>
            </a:extLst>
          </p:cNvPr>
          <p:cNvSpPr txBox="1"/>
          <p:nvPr/>
        </p:nvSpPr>
        <p:spPr>
          <a:xfrm>
            <a:off x="6208810" y="1771051"/>
            <a:ext cx="746174" cy="34407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URL</a:t>
            </a:r>
            <a:endParaRPr kumimoji="1" lang="ja-JP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F89ACC9-6918-4DBE-B9A8-0A9D8E150729}"/>
              </a:ext>
            </a:extLst>
          </p:cNvPr>
          <p:cNvSpPr/>
          <p:nvPr/>
        </p:nvSpPr>
        <p:spPr>
          <a:xfrm>
            <a:off x="2991789" y="5489656"/>
            <a:ext cx="1005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銀行振込</a:t>
            </a:r>
            <a:endParaRPr kumimoji="1" lang="ja-JP" altLang="ja-JP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2C5842A-D439-452E-8825-D57F318E17EE}"/>
              </a:ext>
            </a:extLst>
          </p:cNvPr>
          <p:cNvSpPr/>
          <p:nvPr/>
        </p:nvSpPr>
        <p:spPr>
          <a:xfrm>
            <a:off x="3809867" y="2096657"/>
            <a:ext cx="651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住所</a:t>
            </a:r>
            <a:endParaRPr kumimoji="1" lang="ja-JP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099E2C3-6B4E-4AB2-91CF-CB074212FC90}"/>
              </a:ext>
            </a:extLst>
          </p:cNvPr>
          <p:cNvSpPr/>
          <p:nvPr/>
        </p:nvSpPr>
        <p:spPr>
          <a:xfrm>
            <a:off x="3074696" y="374674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電話番号</a:t>
            </a:r>
            <a:endParaRPr kumimoji="1" lang="ja-JP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18">
            <a:extLst>
              <a:ext uri="{FF2B5EF4-FFF2-40B4-BE49-F238E27FC236}">
                <a16:creationId xmlns:a16="http://schemas.microsoft.com/office/drawing/2014/main" id="{6C0CCD08-75E3-46E4-B3BB-334FD17A305E}"/>
              </a:ext>
            </a:extLst>
          </p:cNvPr>
          <p:cNvSpPr txBox="1"/>
          <p:nvPr/>
        </p:nvSpPr>
        <p:spPr>
          <a:xfrm>
            <a:off x="8532123" y="4481532"/>
            <a:ext cx="678180" cy="4000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安い</a:t>
            </a:r>
            <a:endParaRPr kumimoji="1" lang="ja-JP" alt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8EC7B65-7BB8-4896-9918-900361C43899}"/>
              </a:ext>
            </a:extLst>
          </p:cNvPr>
          <p:cNvSpPr/>
          <p:nvPr/>
        </p:nvSpPr>
        <p:spPr>
          <a:xfrm>
            <a:off x="3101593" y="6180087"/>
            <a:ext cx="7857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前払い</a:t>
            </a:r>
            <a:endParaRPr kumimoji="1" lang="ja-JP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4909AE2B-E9D8-4595-AF83-FA2FB9429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634" y="5828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4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9">
            <a:extLst>
              <a:ext uri="{FF2B5EF4-FFF2-40B4-BE49-F238E27FC236}">
                <a16:creationId xmlns:a16="http://schemas.microsoft.com/office/drawing/2014/main" id="{5DDC81A5-4B25-4966-A010-536C302CD92E}"/>
              </a:ext>
            </a:extLst>
          </p:cNvPr>
          <p:cNvSpPr txBox="1"/>
          <p:nvPr/>
        </p:nvSpPr>
        <p:spPr>
          <a:xfrm>
            <a:off x="1047565" y="1690688"/>
            <a:ext cx="10626571" cy="4038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・最後までスクロールして、（⑭　　　　　　）に関する掲載内容を確認する。</a:t>
            </a:r>
            <a:endParaRPr kumimoji="1" lang="ja-JP" alt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・</a:t>
            </a:r>
            <a:r>
              <a:rPr kumimoji="1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SSL</a:t>
            </a: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が利用されているか調べる。</a:t>
            </a:r>
            <a:endParaRPr kumimoji="1" lang="ja-JP" alt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→インターネット上で個人情報や金銭情報を安全にやりとりする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　　仕組みのこと。</a:t>
            </a:r>
            <a:endParaRPr kumimoji="1" lang="ja-JP" alt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　　</a:t>
            </a:r>
            <a:r>
              <a:rPr kumimoji="1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SSL</a:t>
            </a: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が使われているサイトは</a:t>
            </a:r>
            <a:r>
              <a:rPr kumimoji="1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URL</a:t>
            </a: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が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　（⑮　　　　　　</a:t>
            </a: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）で始まり、</a:t>
            </a:r>
            <a:endParaRPr kumimoji="1" lang="ja-JP" alt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画面に錠前のアイコンが表示される。</a:t>
            </a:r>
            <a:endParaRPr kumimoji="1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kumimoji="1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kumimoji="1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kumimoji="1" lang="ja-JP" alt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kumimoji="1" lang="ja-JP" altLang="en-US" sz="105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kumimoji="1" lang="ja-JP" altLang="en-US" sz="105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kumimoji="1" lang="ja-JP" altLang="en-US" sz="105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5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kumimoji="1" lang="ja-JP" altLang="en-US" sz="105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B4D7862-6CF2-4662-8B22-44AFF541D03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64007" b="80263"/>
          <a:stretch/>
        </p:blipFill>
        <p:spPr bwMode="auto">
          <a:xfrm>
            <a:off x="7372433" y="4551250"/>
            <a:ext cx="4301703" cy="2016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円: 塗りつぶしなし 4">
            <a:extLst>
              <a:ext uri="{FF2B5EF4-FFF2-40B4-BE49-F238E27FC236}">
                <a16:creationId xmlns:a16="http://schemas.microsoft.com/office/drawing/2014/main" id="{16F4A651-29FD-4F6D-A03D-8CAC8B8F311B}"/>
              </a:ext>
            </a:extLst>
          </p:cNvPr>
          <p:cNvSpPr/>
          <p:nvPr/>
        </p:nvSpPr>
        <p:spPr>
          <a:xfrm>
            <a:off x="7696723" y="4579437"/>
            <a:ext cx="1465032" cy="980088"/>
          </a:xfrm>
          <a:prstGeom prst="donut">
            <a:avLst>
              <a:gd name="adj" fmla="val 68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C0DDEA9-4CBC-4DA0-9101-16D97717CA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t="38406" r="22963" b="54202"/>
          <a:stretch/>
        </p:blipFill>
        <p:spPr>
          <a:xfrm>
            <a:off x="582065" y="462884"/>
            <a:ext cx="11092071" cy="83559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05BB02-8244-42B3-9D32-824A63795D1A}"/>
              </a:ext>
            </a:extLst>
          </p:cNvPr>
          <p:cNvSpPr txBox="1"/>
          <p:nvPr/>
        </p:nvSpPr>
        <p:spPr>
          <a:xfrm>
            <a:off x="5643415" y="1838036"/>
            <a:ext cx="966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返品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EFB355-97A0-42E3-9DE7-03DF01C09C82}"/>
              </a:ext>
            </a:extLst>
          </p:cNvPr>
          <p:cNvSpPr txBox="1"/>
          <p:nvPr/>
        </p:nvSpPr>
        <p:spPr>
          <a:xfrm>
            <a:off x="2133599" y="5227782"/>
            <a:ext cx="1043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https</a:t>
            </a: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2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B1CA192B-8C78-4BD2-BCF0-5A0C9842A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202" y="57510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4DCDB3-C5F2-4E2E-B4F1-733169F2F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2657"/>
            <a:ext cx="10515600" cy="427790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ja-JP" kern="100" dirty="0"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・注文した内容、業者からのメールや確認画面は</a:t>
            </a:r>
            <a:r>
              <a:rPr lang="ja-JP" altLang="ja-JP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（</a:t>
            </a:r>
            <a:r>
              <a:rPr lang="ja-JP" altLang="en-US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⑯</a:t>
            </a:r>
            <a:r>
              <a:rPr lang="ja-JP" altLang="ja-JP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en-US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　　　</a:t>
            </a:r>
            <a:r>
              <a:rPr lang="ja-JP" altLang="ja-JP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　</a:t>
            </a:r>
            <a:r>
              <a:rPr lang="ja-JP" altLang="ja-JP" kern="100" dirty="0">
                <a:effectLst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）する。</a:t>
            </a:r>
            <a:endParaRPr lang="en-US" altLang="ja-JP" sz="800" kern="100" dirty="0">
              <a:latin typeface="游明朝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ja-JP" kern="100" dirty="0"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・商品が届いたら、すぐに中身をチェックする。</a:t>
            </a:r>
            <a:endParaRPr lang="ja-JP" altLang="ja-JP" kern="1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　　　　　　　　　　　　　　</a:t>
            </a:r>
            <a:r>
              <a:rPr lang="ja-JP" altLang="en-US" sz="2000" dirty="0"/>
              <a:t>実際に</a:t>
            </a:r>
            <a:r>
              <a:rPr lang="ja-JP" altLang="ja-JP" sz="2000" dirty="0"/>
              <a:t>インターネットショッピングを体験してみよう→　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AEA032-A87F-4A6B-875C-939F46903B6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29" t="-13736" r="-14844" b="-10438"/>
          <a:stretch/>
        </p:blipFill>
        <p:spPr bwMode="auto">
          <a:xfrm>
            <a:off x="9541164" y="1782596"/>
            <a:ext cx="1400453" cy="1450019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DE6DFF-6030-4592-9F5E-AA2B2439363A}"/>
              </a:ext>
            </a:extLst>
          </p:cNvPr>
          <p:cNvSpPr txBox="1"/>
          <p:nvPr/>
        </p:nvSpPr>
        <p:spPr>
          <a:xfrm>
            <a:off x="8617520" y="72613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明朝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保存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D Digi Kyokasho NK-R"/>
              <a:ea typeface="UD デジタル 教科書体 NK-R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BBB941F-C412-4F74-967A-8027134FCD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37172" r="15529" b="19936"/>
          <a:stretch/>
        </p:blipFill>
        <p:spPr>
          <a:xfrm>
            <a:off x="1440873" y="3483411"/>
            <a:ext cx="9155443" cy="3167757"/>
          </a:xfrm>
          <a:prstGeom prst="rect">
            <a:avLst/>
          </a:prstGeom>
        </p:spPr>
      </p:pic>
      <p:pic>
        <p:nvPicPr>
          <p:cNvPr id="7" name="録音されたサウンド">
            <a:hlinkClick r:id="" action="ppaction://media"/>
            <a:extLst>
              <a:ext uri="{FF2B5EF4-FFF2-40B4-BE49-F238E27FC236}">
                <a16:creationId xmlns:a16="http://schemas.microsoft.com/office/drawing/2014/main" id="{BD7529EB-E436-4032-8C99-E398F29D8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518" y="58549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UD Digi Kyokasho NK-B"/>
        <a:ea typeface="UD デジタル 教科書体 NK-B"/>
        <a:cs typeface=""/>
      </a:majorFont>
      <a:minorFont>
        <a:latin typeface="UD Digi Kyokasho NK-R"/>
        <a:ea typeface="UD デジタル 教科書体 NK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ワイド画面</PresentationFormat>
  <Paragraphs>56</Paragraphs>
  <Slides>10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9" baseType="lpstr">
      <vt:lpstr>ＭＳ 明朝</vt:lpstr>
      <vt:lpstr>UD Digi Kyokasho NK-B</vt:lpstr>
      <vt:lpstr>UD Digi Kyokasho NK-R</vt:lpstr>
      <vt:lpstr>UD デジタル 教科書体 NK-B</vt:lpstr>
      <vt:lpstr>UD デジタル 教科書体 NK-R</vt:lpstr>
      <vt:lpstr>游明朝</vt:lpstr>
      <vt:lpstr>Arial</vt:lpstr>
      <vt:lpstr>Times New Roman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sae</dc:creator>
  <cp:lastModifiedBy>sae</cp:lastModifiedBy>
  <cp:revision>2</cp:revision>
  <dcterms:created xsi:type="dcterms:W3CDTF">2022-03-09T06:27:17Z</dcterms:created>
  <dcterms:modified xsi:type="dcterms:W3CDTF">2022-03-10T03:28:32Z</dcterms:modified>
</cp:coreProperties>
</file>